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6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69" r:id="rId21"/>
    <p:sldId id="309" r:id="rId22"/>
    <p:sldId id="370" r:id="rId23"/>
    <p:sldId id="310" r:id="rId24"/>
    <p:sldId id="312" r:id="rId25"/>
    <p:sldId id="375" r:id="rId26"/>
    <p:sldId id="376" r:id="rId27"/>
    <p:sldId id="313" r:id="rId28"/>
    <p:sldId id="314" r:id="rId29"/>
    <p:sldId id="315" r:id="rId30"/>
    <p:sldId id="373" r:id="rId31"/>
    <p:sldId id="374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11" r:id="rId42"/>
    <p:sldId id="325" r:id="rId43"/>
    <p:sldId id="371" r:id="rId44"/>
    <p:sldId id="326" r:id="rId45"/>
    <p:sldId id="372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268" r:id="rId83"/>
    <p:sldId id="266" r:id="rId84"/>
    <p:sldId id="259" r:id="rId85"/>
    <p:sldId id="260" r:id="rId86"/>
    <p:sldId id="269" r:id="rId87"/>
    <p:sldId id="265" r:id="rId88"/>
    <p:sldId id="267" r:id="rId89"/>
    <p:sldId id="262" r:id="rId90"/>
    <p:sldId id="263" r:id="rId91"/>
    <p:sldId id="264" r:id="rId92"/>
    <p:sldId id="257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CA6A-5EA2-4F9B-B34F-5F760784E43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13 AP Macroeconomics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8" y="365126"/>
            <a:ext cx="11463737" cy="611931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042611" y="5062888"/>
            <a:ext cx="4129237" cy="906442"/>
          </a:xfrm>
          <a:custGeom>
            <a:avLst/>
            <a:gdLst>
              <a:gd name="connsiteX0" fmla="*/ 2184934 w 4129237"/>
              <a:gd name="connsiteY0" fmla="*/ 57752 h 906442"/>
              <a:gd name="connsiteX1" fmla="*/ 548640 w 4129237"/>
              <a:gd name="connsiteY1" fmla="*/ 77003 h 906442"/>
              <a:gd name="connsiteX2" fmla="*/ 500513 w 4129237"/>
              <a:gd name="connsiteY2" fmla="*/ 96253 h 906442"/>
              <a:gd name="connsiteX3" fmla="*/ 423511 w 4129237"/>
              <a:gd name="connsiteY3" fmla="*/ 105878 h 906442"/>
              <a:gd name="connsiteX4" fmla="*/ 375385 w 4129237"/>
              <a:gd name="connsiteY4" fmla="*/ 125129 h 906442"/>
              <a:gd name="connsiteX5" fmla="*/ 336884 w 4129237"/>
              <a:gd name="connsiteY5" fmla="*/ 134754 h 906442"/>
              <a:gd name="connsiteX6" fmla="*/ 298383 w 4129237"/>
              <a:gd name="connsiteY6" fmla="*/ 154005 h 906442"/>
              <a:gd name="connsiteX7" fmla="*/ 240631 w 4129237"/>
              <a:gd name="connsiteY7" fmla="*/ 192506 h 906442"/>
              <a:gd name="connsiteX8" fmla="*/ 211755 w 4129237"/>
              <a:gd name="connsiteY8" fmla="*/ 202131 h 906442"/>
              <a:gd name="connsiteX9" fmla="*/ 134753 w 4129237"/>
              <a:gd name="connsiteY9" fmla="*/ 259883 h 906442"/>
              <a:gd name="connsiteX10" fmla="*/ 77002 w 4129237"/>
              <a:gd name="connsiteY10" fmla="*/ 298384 h 906442"/>
              <a:gd name="connsiteX11" fmla="*/ 48126 w 4129237"/>
              <a:gd name="connsiteY11" fmla="*/ 317634 h 906442"/>
              <a:gd name="connsiteX12" fmla="*/ 38501 w 4129237"/>
              <a:gd name="connsiteY12" fmla="*/ 346510 h 906442"/>
              <a:gd name="connsiteX13" fmla="*/ 28875 w 4129237"/>
              <a:gd name="connsiteY13" fmla="*/ 385011 h 906442"/>
              <a:gd name="connsiteX14" fmla="*/ 9625 w 4129237"/>
              <a:gd name="connsiteY14" fmla="*/ 423512 h 906442"/>
              <a:gd name="connsiteX15" fmla="*/ 0 w 4129237"/>
              <a:gd name="connsiteY15" fmla="*/ 452388 h 906442"/>
              <a:gd name="connsiteX16" fmla="*/ 9625 w 4129237"/>
              <a:gd name="connsiteY16" fmla="*/ 587141 h 906442"/>
              <a:gd name="connsiteX17" fmla="*/ 28875 w 4129237"/>
              <a:gd name="connsiteY17" fmla="*/ 616017 h 906442"/>
              <a:gd name="connsiteX18" fmla="*/ 86627 w 4129237"/>
              <a:gd name="connsiteY18" fmla="*/ 635268 h 906442"/>
              <a:gd name="connsiteX19" fmla="*/ 115503 w 4129237"/>
              <a:gd name="connsiteY19" fmla="*/ 654518 h 906442"/>
              <a:gd name="connsiteX20" fmla="*/ 154004 w 4129237"/>
              <a:gd name="connsiteY20" fmla="*/ 664144 h 906442"/>
              <a:gd name="connsiteX21" fmla="*/ 182880 w 4129237"/>
              <a:gd name="connsiteY21" fmla="*/ 673769 h 906442"/>
              <a:gd name="connsiteX22" fmla="*/ 211755 w 4129237"/>
              <a:gd name="connsiteY22" fmla="*/ 693019 h 906442"/>
              <a:gd name="connsiteX23" fmla="*/ 279132 w 4129237"/>
              <a:gd name="connsiteY23" fmla="*/ 712270 h 906442"/>
              <a:gd name="connsiteX24" fmla="*/ 385010 w 4129237"/>
              <a:gd name="connsiteY24" fmla="*/ 731520 h 906442"/>
              <a:gd name="connsiteX25" fmla="*/ 423511 w 4129237"/>
              <a:gd name="connsiteY25" fmla="*/ 741146 h 906442"/>
              <a:gd name="connsiteX26" fmla="*/ 529389 w 4129237"/>
              <a:gd name="connsiteY26" fmla="*/ 760396 h 906442"/>
              <a:gd name="connsiteX27" fmla="*/ 558265 w 4129237"/>
              <a:gd name="connsiteY27" fmla="*/ 770021 h 906442"/>
              <a:gd name="connsiteX28" fmla="*/ 654517 w 4129237"/>
              <a:gd name="connsiteY28" fmla="*/ 779647 h 906442"/>
              <a:gd name="connsiteX29" fmla="*/ 731520 w 4129237"/>
              <a:gd name="connsiteY29" fmla="*/ 798897 h 906442"/>
              <a:gd name="connsiteX30" fmla="*/ 789271 w 4129237"/>
              <a:gd name="connsiteY30" fmla="*/ 818148 h 906442"/>
              <a:gd name="connsiteX31" fmla="*/ 1001027 w 4129237"/>
              <a:gd name="connsiteY31" fmla="*/ 837398 h 906442"/>
              <a:gd name="connsiteX32" fmla="*/ 2714324 w 4129237"/>
              <a:gd name="connsiteY32" fmla="*/ 866274 h 906442"/>
              <a:gd name="connsiteX33" fmla="*/ 3272589 w 4129237"/>
              <a:gd name="connsiteY33" fmla="*/ 866274 h 906442"/>
              <a:gd name="connsiteX34" fmla="*/ 3599848 w 4129237"/>
              <a:gd name="connsiteY34" fmla="*/ 856649 h 906442"/>
              <a:gd name="connsiteX35" fmla="*/ 3628724 w 4129237"/>
              <a:gd name="connsiteY35" fmla="*/ 837398 h 906442"/>
              <a:gd name="connsiteX36" fmla="*/ 3724976 w 4129237"/>
              <a:gd name="connsiteY36" fmla="*/ 798897 h 906442"/>
              <a:gd name="connsiteX37" fmla="*/ 3801978 w 4129237"/>
              <a:gd name="connsiteY37" fmla="*/ 779647 h 906442"/>
              <a:gd name="connsiteX38" fmla="*/ 3869355 w 4129237"/>
              <a:gd name="connsiteY38" fmla="*/ 760396 h 906442"/>
              <a:gd name="connsiteX39" fmla="*/ 3936732 w 4129237"/>
              <a:gd name="connsiteY39" fmla="*/ 721895 h 906442"/>
              <a:gd name="connsiteX40" fmla="*/ 4004109 w 4129237"/>
              <a:gd name="connsiteY40" fmla="*/ 693019 h 906442"/>
              <a:gd name="connsiteX41" fmla="*/ 4052235 w 4129237"/>
              <a:gd name="connsiteY41" fmla="*/ 635268 h 906442"/>
              <a:gd name="connsiteX42" fmla="*/ 4109987 w 4129237"/>
              <a:gd name="connsiteY42" fmla="*/ 519765 h 906442"/>
              <a:gd name="connsiteX43" fmla="*/ 4129237 w 4129237"/>
              <a:gd name="connsiteY43" fmla="*/ 462013 h 906442"/>
              <a:gd name="connsiteX44" fmla="*/ 4119612 w 4129237"/>
              <a:gd name="connsiteY44" fmla="*/ 423512 h 906442"/>
              <a:gd name="connsiteX45" fmla="*/ 4071486 w 4129237"/>
              <a:gd name="connsiteY45" fmla="*/ 365760 h 906442"/>
              <a:gd name="connsiteX46" fmla="*/ 4042610 w 4129237"/>
              <a:gd name="connsiteY46" fmla="*/ 356135 h 906442"/>
              <a:gd name="connsiteX47" fmla="*/ 4013734 w 4129237"/>
              <a:gd name="connsiteY47" fmla="*/ 336885 h 906442"/>
              <a:gd name="connsiteX48" fmla="*/ 3994484 w 4129237"/>
              <a:gd name="connsiteY48" fmla="*/ 308009 h 906442"/>
              <a:gd name="connsiteX49" fmla="*/ 3965608 w 4129237"/>
              <a:gd name="connsiteY49" fmla="*/ 250257 h 906442"/>
              <a:gd name="connsiteX50" fmla="*/ 3927107 w 4129237"/>
              <a:gd name="connsiteY50" fmla="*/ 211756 h 906442"/>
              <a:gd name="connsiteX51" fmla="*/ 3888606 w 4129237"/>
              <a:gd name="connsiteY51" fmla="*/ 173255 h 906442"/>
              <a:gd name="connsiteX52" fmla="*/ 3821229 w 4129237"/>
              <a:gd name="connsiteY52" fmla="*/ 115504 h 906442"/>
              <a:gd name="connsiteX53" fmla="*/ 3792353 w 4129237"/>
              <a:gd name="connsiteY53" fmla="*/ 105878 h 906442"/>
              <a:gd name="connsiteX54" fmla="*/ 3763477 w 4129237"/>
              <a:gd name="connsiteY54" fmla="*/ 86628 h 906442"/>
              <a:gd name="connsiteX55" fmla="*/ 3734602 w 4129237"/>
              <a:gd name="connsiteY55" fmla="*/ 77003 h 906442"/>
              <a:gd name="connsiteX56" fmla="*/ 3696101 w 4129237"/>
              <a:gd name="connsiteY56" fmla="*/ 57752 h 906442"/>
              <a:gd name="connsiteX57" fmla="*/ 3609473 w 4129237"/>
              <a:gd name="connsiteY57" fmla="*/ 38501 h 906442"/>
              <a:gd name="connsiteX58" fmla="*/ 3474720 w 4129237"/>
              <a:gd name="connsiteY58" fmla="*/ 9626 h 906442"/>
              <a:gd name="connsiteX59" fmla="*/ 3378467 w 4129237"/>
              <a:gd name="connsiteY59" fmla="*/ 0 h 906442"/>
              <a:gd name="connsiteX60" fmla="*/ 2646947 w 4129237"/>
              <a:gd name="connsiteY60" fmla="*/ 9626 h 906442"/>
              <a:gd name="connsiteX61" fmla="*/ 2464067 w 4129237"/>
              <a:gd name="connsiteY61" fmla="*/ 19251 h 906442"/>
              <a:gd name="connsiteX62" fmla="*/ 2358189 w 4129237"/>
              <a:gd name="connsiteY62" fmla="*/ 38501 h 906442"/>
              <a:gd name="connsiteX63" fmla="*/ 2184934 w 4129237"/>
              <a:gd name="connsiteY63" fmla="*/ 57752 h 90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29237" h="906442">
                <a:moveTo>
                  <a:pt x="2184934" y="57752"/>
                </a:moveTo>
                <a:cubicBezTo>
                  <a:pt x="1883343" y="64169"/>
                  <a:pt x="2271759" y="46415"/>
                  <a:pt x="548640" y="77003"/>
                </a:cubicBezTo>
                <a:cubicBezTo>
                  <a:pt x="531365" y="77310"/>
                  <a:pt x="517349" y="92368"/>
                  <a:pt x="500513" y="96253"/>
                </a:cubicBezTo>
                <a:cubicBezTo>
                  <a:pt x="475308" y="102069"/>
                  <a:pt x="449178" y="102670"/>
                  <a:pt x="423511" y="105878"/>
                </a:cubicBezTo>
                <a:cubicBezTo>
                  <a:pt x="407469" y="112295"/>
                  <a:pt x="391776" y="119665"/>
                  <a:pt x="375385" y="125129"/>
                </a:cubicBezTo>
                <a:cubicBezTo>
                  <a:pt x="362835" y="129312"/>
                  <a:pt x="349270" y="130109"/>
                  <a:pt x="336884" y="134754"/>
                </a:cubicBezTo>
                <a:cubicBezTo>
                  <a:pt x="323449" y="139792"/>
                  <a:pt x="310687" y="146623"/>
                  <a:pt x="298383" y="154005"/>
                </a:cubicBezTo>
                <a:cubicBezTo>
                  <a:pt x="278544" y="165909"/>
                  <a:pt x="262580" y="185190"/>
                  <a:pt x="240631" y="192506"/>
                </a:cubicBezTo>
                <a:lnTo>
                  <a:pt x="211755" y="202131"/>
                </a:lnTo>
                <a:cubicBezTo>
                  <a:pt x="186088" y="221382"/>
                  <a:pt x="161449" y="242086"/>
                  <a:pt x="134753" y="259883"/>
                </a:cubicBezTo>
                <a:lnTo>
                  <a:pt x="77002" y="298384"/>
                </a:lnTo>
                <a:lnTo>
                  <a:pt x="48126" y="317634"/>
                </a:lnTo>
                <a:cubicBezTo>
                  <a:pt x="44918" y="327259"/>
                  <a:pt x="41288" y="336754"/>
                  <a:pt x="38501" y="346510"/>
                </a:cubicBezTo>
                <a:cubicBezTo>
                  <a:pt x="34867" y="359230"/>
                  <a:pt x="33520" y="372625"/>
                  <a:pt x="28875" y="385011"/>
                </a:cubicBezTo>
                <a:cubicBezTo>
                  <a:pt x="23837" y="398446"/>
                  <a:pt x="15277" y="410324"/>
                  <a:pt x="9625" y="423512"/>
                </a:cubicBezTo>
                <a:cubicBezTo>
                  <a:pt x="5628" y="432838"/>
                  <a:pt x="3208" y="442763"/>
                  <a:pt x="0" y="452388"/>
                </a:cubicBezTo>
                <a:cubicBezTo>
                  <a:pt x="3208" y="497306"/>
                  <a:pt x="1799" y="542794"/>
                  <a:pt x="9625" y="587141"/>
                </a:cubicBezTo>
                <a:cubicBezTo>
                  <a:pt x="11635" y="598533"/>
                  <a:pt x="19065" y="609886"/>
                  <a:pt x="28875" y="616017"/>
                </a:cubicBezTo>
                <a:cubicBezTo>
                  <a:pt x="46083" y="626772"/>
                  <a:pt x="69743" y="624012"/>
                  <a:pt x="86627" y="635268"/>
                </a:cubicBezTo>
                <a:cubicBezTo>
                  <a:pt x="96252" y="641685"/>
                  <a:pt x="104870" y="649961"/>
                  <a:pt x="115503" y="654518"/>
                </a:cubicBezTo>
                <a:cubicBezTo>
                  <a:pt x="127662" y="659729"/>
                  <a:pt x="141284" y="660510"/>
                  <a:pt x="154004" y="664144"/>
                </a:cubicBezTo>
                <a:cubicBezTo>
                  <a:pt x="163760" y="666931"/>
                  <a:pt x="173255" y="670561"/>
                  <a:pt x="182880" y="673769"/>
                </a:cubicBezTo>
                <a:cubicBezTo>
                  <a:pt x="192505" y="680186"/>
                  <a:pt x="201408" y="687846"/>
                  <a:pt x="211755" y="693019"/>
                </a:cubicBezTo>
                <a:cubicBezTo>
                  <a:pt x="223990" y="699137"/>
                  <a:pt x="268847" y="710213"/>
                  <a:pt x="279132" y="712270"/>
                </a:cubicBezTo>
                <a:cubicBezTo>
                  <a:pt x="383556" y="733154"/>
                  <a:pt x="292150" y="710884"/>
                  <a:pt x="385010" y="731520"/>
                </a:cubicBezTo>
                <a:cubicBezTo>
                  <a:pt x="397924" y="734390"/>
                  <a:pt x="410539" y="738552"/>
                  <a:pt x="423511" y="741146"/>
                </a:cubicBezTo>
                <a:cubicBezTo>
                  <a:pt x="466430" y="749730"/>
                  <a:pt x="488087" y="750071"/>
                  <a:pt x="529389" y="760396"/>
                </a:cubicBezTo>
                <a:cubicBezTo>
                  <a:pt x="539232" y="762857"/>
                  <a:pt x="548237" y="768478"/>
                  <a:pt x="558265" y="770021"/>
                </a:cubicBezTo>
                <a:cubicBezTo>
                  <a:pt x="590134" y="774924"/>
                  <a:pt x="622433" y="776438"/>
                  <a:pt x="654517" y="779647"/>
                </a:cubicBezTo>
                <a:cubicBezTo>
                  <a:pt x="680185" y="786064"/>
                  <a:pt x="706420" y="790530"/>
                  <a:pt x="731520" y="798897"/>
                </a:cubicBezTo>
                <a:cubicBezTo>
                  <a:pt x="750770" y="805314"/>
                  <a:pt x="769031" y="816702"/>
                  <a:pt x="789271" y="818148"/>
                </a:cubicBezTo>
                <a:cubicBezTo>
                  <a:pt x="949826" y="829616"/>
                  <a:pt x="879340" y="822188"/>
                  <a:pt x="1001027" y="837398"/>
                </a:cubicBezTo>
                <a:cubicBezTo>
                  <a:pt x="1552991" y="975400"/>
                  <a:pt x="2227786" y="863395"/>
                  <a:pt x="2714324" y="866274"/>
                </a:cubicBezTo>
                <a:cubicBezTo>
                  <a:pt x="2910262" y="931584"/>
                  <a:pt x="2739561" y="878252"/>
                  <a:pt x="3272589" y="866274"/>
                </a:cubicBezTo>
                <a:lnTo>
                  <a:pt x="3599848" y="856649"/>
                </a:lnTo>
                <a:cubicBezTo>
                  <a:pt x="3609473" y="850232"/>
                  <a:pt x="3618680" y="843137"/>
                  <a:pt x="3628724" y="837398"/>
                </a:cubicBezTo>
                <a:cubicBezTo>
                  <a:pt x="3656362" y="821605"/>
                  <a:pt x="3694643" y="804963"/>
                  <a:pt x="3724976" y="798897"/>
                </a:cubicBezTo>
                <a:cubicBezTo>
                  <a:pt x="3822811" y="779331"/>
                  <a:pt x="3732926" y="799377"/>
                  <a:pt x="3801978" y="779647"/>
                </a:cubicBezTo>
                <a:cubicBezTo>
                  <a:pt x="3816367" y="775536"/>
                  <a:pt x="3853971" y="768088"/>
                  <a:pt x="3869355" y="760396"/>
                </a:cubicBezTo>
                <a:cubicBezTo>
                  <a:pt x="3966017" y="712066"/>
                  <a:pt x="3818614" y="772517"/>
                  <a:pt x="3936732" y="721895"/>
                </a:cubicBezTo>
                <a:cubicBezTo>
                  <a:pt x="3968156" y="708427"/>
                  <a:pt x="3972180" y="715825"/>
                  <a:pt x="4004109" y="693019"/>
                </a:cubicBezTo>
                <a:cubicBezTo>
                  <a:pt x="4025654" y="677630"/>
                  <a:pt x="4038617" y="657057"/>
                  <a:pt x="4052235" y="635268"/>
                </a:cubicBezTo>
                <a:cubicBezTo>
                  <a:pt x="4083518" y="585215"/>
                  <a:pt x="4087017" y="579487"/>
                  <a:pt x="4109987" y="519765"/>
                </a:cubicBezTo>
                <a:cubicBezTo>
                  <a:pt x="4117271" y="500826"/>
                  <a:pt x="4129237" y="462013"/>
                  <a:pt x="4129237" y="462013"/>
                </a:cubicBezTo>
                <a:cubicBezTo>
                  <a:pt x="4126029" y="449179"/>
                  <a:pt x="4124823" y="435671"/>
                  <a:pt x="4119612" y="423512"/>
                </a:cubicBezTo>
                <a:cubicBezTo>
                  <a:pt x="4112509" y="406939"/>
                  <a:pt x="4085363" y="375011"/>
                  <a:pt x="4071486" y="365760"/>
                </a:cubicBezTo>
                <a:cubicBezTo>
                  <a:pt x="4063044" y="360132"/>
                  <a:pt x="4051685" y="360672"/>
                  <a:pt x="4042610" y="356135"/>
                </a:cubicBezTo>
                <a:cubicBezTo>
                  <a:pt x="4032263" y="350962"/>
                  <a:pt x="4023359" y="343302"/>
                  <a:pt x="4013734" y="336885"/>
                </a:cubicBezTo>
                <a:cubicBezTo>
                  <a:pt x="4007317" y="327260"/>
                  <a:pt x="4000102" y="318121"/>
                  <a:pt x="3994484" y="308009"/>
                </a:cubicBezTo>
                <a:cubicBezTo>
                  <a:pt x="3984032" y="289195"/>
                  <a:pt x="3977951" y="267889"/>
                  <a:pt x="3965608" y="250257"/>
                </a:cubicBezTo>
                <a:cubicBezTo>
                  <a:pt x="3955200" y="235388"/>
                  <a:pt x="3939941" y="224590"/>
                  <a:pt x="3927107" y="211756"/>
                </a:cubicBezTo>
                <a:cubicBezTo>
                  <a:pt x="3908774" y="156754"/>
                  <a:pt x="3932607" y="202589"/>
                  <a:pt x="3888606" y="173255"/>
                </a:cubicBezTo>
                <a:cubicBezTo>
                  <a:pt x="3786188" y="104977"/>
                  <a:pt x="3943920" y="185613"/>
                  <a:pt x="3821229" y="115504"/>
                </a:cubicBezTo>
                <a:cubicBezTo>
                  <a:pt x="3812420" y="110470"/>
                  <a:pt x="3801428" y="110415"/>
                  <a:pt x="3792353" y="105878"/>
                </a:cubicBezTo>
                <a:cubicBezTo>
                  <a:pt x="3782006" y="100705"/>
                  <a:pt x="3773824" y="91801"/>
                  <a:pt x="3763477" y="86628"/>
                </a:cubicBezTo>
                <a:cubicBezTo>
                  <a:pt x="3754402" y="82091"/>
                  <a:pt x="3743927" y="81000"/>
                  <a:pt x="3734602" y="77003"/>
                </a:cubicBezTo>
                <a:cubicBezTo>
                  <a:pt x="3721414" y="71351"/>
                  <a:pt x="3709815" y="61972"/>
                  <a:pt x="3696101" y="57752"/>
                </a:cubicBezTo>
                <a:cubicBezTo>
                  <a:pt x="3667829" y="49053"/>
                  <a:pt x="3638296" y="45152"/>
                  <a:pt x="3609473" y="38501"/>
                </a:cubicBezTo>
                <a:cubicBezTo>
                  <a:pt x="3549845" y="24741"/>
                  <a:pt x="3557687" y="22071"/>
                  <a:pt x="3474720" y="9626"/>
                </a:cubicBezTo>
                <a:cubicBezTo>
                  <a:pt x="3442832" y="4843"/>
                  <a:pt x="3410551" y="3209"/>
                  <a:pt x="3378467" y="0"/>
                </a:cubicBezTo>
                <a:lnTo>
                  <a:pt x="2646947" y="9626"/>
                </a:lnTo>
                <a:cubicBezTo>
                  <a:pt x="2585916" y="10911"/>
                  <a:pt x="2524901" y="14182"/>
                  <a:pt x="2464067" y="19251"/>
                </a:cubicBezTo>
                <a:cubicBezTo>
                  <a:pt x="2400725" y="24529"/>
                  <a:pt x="2427400" y="35938"/>
                  <a:pt x="2358189" y="38501"/>
                </a:cubicBezTo>
                <a:cubicBezTo>
                  <a:pt x="2290858" y="40995"/>
                  <a:pt x="2486525" y="51335"/>
                  <a:pt x="2184934" y="57752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2162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MPC stand for?</a:t>
            </a:r>
          </a:p>
          <a:p>
            <a:r>
              <a:rPr lang="en-US" dirty="0"/>
              <a:t>What does MPS stand for?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Question:</a:t>
            </a:r>
          </a:p>
          <a:p>
            <a:pPr marL="0" indent="0">
              <a:buNone/>
            </a:pPr>
            <a:r>
              <a:rPr lang="en-US" dirty="0"/>
              <a:t>People in a country earn 5000 dollars every year on average. </a:t>
            </a:r>
          </a:p>
          <a:p>
            <a:pPr marL="0" indent="0">
              <a:buNone/>
            </a:pPr>
            <a:r>
              <a:rPr lang="en-US" dirty="0"/>
              <a:t>They spend 3500 dollars and they save 1500 dollars. </a:t>
            </a:r>
          </a:p>
          <a:p>
            <a:r>
              <a:rPr lang="en-US" dirty="0"/>
              <a:t>What is their MPC? </a:t>
            </a:r>
          </a:p>
          <a:p>
            <a:r>
              <a:rPr lang="en-US" dirty="0"/>
              <a:t>What is their MPS?</a:t>
            </a:r>
          </a:p>
          <a:p>
            <a:r>
              <a:rPr lang="en-US" dirty="0"/>
              <a:t>What is 1-MPC? </a:t>
            </a:r>
          </a:p>
          <a:p>
            <a:r>
              <a:rPr lang="en-US" dirty="0"/>
              <a:t>What is MPC + MPS?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6346" y="4114800"/>
            <a:ext cx="5434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3500/5000 = 0.7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1500/5000 = 0.3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1-0.7 = 0.3 (the same as above)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0.7 + 0.3 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2157" y="1690688"/>
            <a:ext cx="5434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Marginal Propensity to Consume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Marginal Propensity to Save</a:t>
            </a:r>
          </a:p>
        </p:txBody>
      </p:sp>
    </p:spTree>
    <p:extLst>
      <p:ext uri="{BB962C8B-B14F-4D97-AF65-F5344CB8AC3E}">
        <p14:creationId xmlns:p14="http://schemas.microsoft.com/office/powerpoint/2010/main" val="7364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46" y="1570647"/>
            <a:ext cx="5861539" cy="48565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we talk about the MPC and the MPS, we are talking about how much is spent out of people’s disposable income.</a:t>
            </a:r>
          </a:p>
          <a:p>
            <a:r>
              <a:rPr lang="en-US">
                <a:solidFill>
                  <a:srgbClr val="00B0F0"/>
                </a:solidFill>
              </a:rPr>
              <a:t>Disposable income </a:t>
            </a:r>
            <a:r>
              <a:rPr lang="en-US"/>
              <a:t>is the money that you really </a:t>
            </a:r>
            <a:r>
              <a:rPr lang="en-US">
                <a:solidFill>
                  <a:srgbClr val="00B0F0"/>
                </a:solidFill>
              </a:rPr>
              <a:t>have available to spend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Disposable income (Y</a:t>
            </a:r>
            <a:r>
              <a:rPr lang="en-US" baseline="-25000" dirty="0">
                <a:solidFill>
                  <a:srgbClr val="00B0F0"/>
                </a:solidFill>
              </a:rPr>
              <a:t>D</a:t>
            </a:r>
            <a:r>
              <a:rPr lang="en-US" dirty="0">
                <a:solidFill>
                  <a:srgbClr val="00B0F0"/>
                </a:solidFill>
              </a:rPr>
              <a:t>)= Gross income – Tax</a:t>
            </a:r>
          </a:p>
          <a:p>
            <a:pPr lvl="1"/>
            <a:r>
              <a:rPr lang="en-US" dirty="0"/>
              <a:t>Gross income = the income before we make any subtractions</a:t>
            </a:r>
          </a:p>
          <a:p>
            <a:r>
              <a:rPr lang="en-US" dirty="0" err="1"/>
              <a:t>Eg</a:t>
            </a:r>
            <a:r>
              <a:rPr lang="en-US" dirty="0"/>
              <a:t>. You are paid a salary of $50,000 a year but must pay 20% income tax.</a:t>
            </a:r>
          </a:p>
          <a:p>
            <a:pPr lvl="1"/>
            <a:r>
              <a:rPr lang="en-US" dirty="0"/>
              <a:t>Disposable income = 50,000 – 0.2x50,0009 = 40,000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50" y="1811216"/>
            <a:ext cx="5261220" cy="3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1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disposable income and gross income?</a:t>
            </a:r>
          </a:p>
          <a:p>
            <a:r>
              <a:rPr lang="en-US" dirty="0">
                <a:solidFill>
                  <a:srgbClr val="FF0000"/>
                </a:solidFill>
              </a:rPr>
              <a:t>Disposable income is gross income – tax. </a:t>
            </a:r>
          </a:p>
          <a:p>
            <a:r>
              <a:rPr lang="en-US" dirty="0">
                <a:solidFill>
                  <a:srgbClr val="FF0000"/>
                </a:solidFill>
              </a:rPr>
              <a:t>It is the amount you really have to spend. </a:t>
            </a:r>
          </a:p>
          <a:p>
            <a:r>
              <a:rPr lang="en-US" dirty="0"/>
              <a:t>Which is larger? Gross income or Disposable income?</a:t>
            </a:r>
          </a:p>
          <a:p>
            <a:r>
              <a:rPr lang="en-US" dirty="0">
                <a:solidFill>
                  <a:srgbClr val="FF0000"/>
                </a:solidFill>
              </a:rPr>
              <a:t>Gross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covered the necessary </a:t>
            </a:r>
            <a:r>
              <a:rPr lang="en-US" dirty="0">
                <a:solidFill>
                  <a:srgbClr val="00B0F0"/>
                </a:solidFill>
              </a:rPr>
              <a:t>definitions</a:t>
            </a:r>
            <a:r>
              <a:rPr lang="en-US" dirty="0"/>
              <a:t> of </a:t>
            </a:r>
            <a:r>
              <a:rPr lang="en-US" dirty="0">
                <a:solidFill>
                  <a:srgbClr val="00B0F0"/>
                </a:solidFill>
              </a:rPr>
              <a:t>MPC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MPS</a:t>
            </a:r>
          </a:p>
          <a:p>
            <a:r>
              <a:rPr lang="en-US" dirty="0"/>
              <a:t>Now we can cover </a:t>
            </a:r>
            <a:r>
              <a:rPr lang="en-US" dirty="0">
                <a:solidFill>
                  <a:srgbClr val="00B0F0"/>
                </a:solidFill>
              </a:rPr>
              <a:t>how this relates to spending being multiplied through the economy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05" y="4197939"/>
            <a:ext cx="2173150" cy="84934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222757" y="3914453"/>
            <a:ext cx="6067077" cy="1631210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806" y="2986409"/>
            <a:ext cx="2173150" cy="849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35" y="3846973"/>
            <a:ext cx="2173150" cy="849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33" y="4696318"/>
            <a:ext cx="2173150" cy="8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26" y="190781"/>
            <a:ext cx="9711813" cy="1038252"/>
          </a:xfrm>
        </p:spPr>
        <p:txBody>
          <a:bodyPr/>
          <a:lstStyle/>
          <a:p>
            <a:r>
              <a:rPr lang="en-US" dirty="0"/>
              <a:t>Spending = Income = Spending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03" y="1142717"/>
            <a:ext cx="8315632" cy="460915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When I spend money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it is Person B’s income</a:t>
            </a:r>
            <a:r>
              <a:rPr lang="en-US" dirty="0"/>
              <a:t>. </a:t>
            </a:r>
          </a:p>
          <a:p>
            <a:r>
              <a:rPr lang="en-US" dirty="0"/>
              <a:t>Then </a:t>
            </a:r>
            <a:r>
              <a:rPr lang="en-US" dirty="0">
                <a:solidFill>
                  <a:srgbClr val="00B0F0"/>
                </a:solidFill>
              </a:rPr>
              <a:t>Person B spends some of their income </a:t>
            </a:r>
            <a:r>
              <a:rPr lang="en-US" dirty="0"/>
              <a:t>and it is </a:t>
            </a:r>
            <a:r>
              <a:rPr lang="en-US" dirty="0">
                <a:solidFill>
                  <a:srgbClr val="FF0000"/>
                </a:solidFill>
              </a:rPr>
              <a:t>Person C’s income</a:t>
            </a:r>
            <a:r>
              <a:rPr lang="en-US" dirty="0"/>
              <a:t>. </a:t>
            </a:r>
          </a:p>
          <a:p>
            <a:r>
              <a:rPr lang="en-US" dirty="0"/>
              <a:t>Then </a:t>
            </a:r>
            <a:r>
              <a:rPr lang="en-US" dirty="0">
                <a:solidFill>
                  <a:srgbClr val="00B0F0"/>
                </a:solidFill>
              </a:rPr>
              <a:t>Person C spends some of their income </a:t>
            </a:r>
            <a:r>
              <a:rPr lang="en-US" dirty="0"/>
              <a:t>and it is </a:t>
            </a:r>
            <a:r>
              <a:rPr lang="en-US" dirty="0">
                <a:solidFill>
                  <a:srgbClr val="FF0000"/>
                </a:solidFill>
              </a:rPr>
              <a:t>Person D’s income</a:t>
            </a:r>
            <a:r>
              <a:rPr lang="en-US" dirty="0"/>
              <a:t>.</a:t>
            </a:r>
          </a:p>
          <a:p>
            <a:r>
              <a:rPr lang="en-US" dirty="0"/>
              <a:t>So… </a:t>
            </a:r>
            <a:r>
              <a:rPr lang="en-US" dirty="0">
                <a:solidFill>
                  <a:srgbClr val="00B0F0"/>
                </a:solidFill>
              </a:rPr>
              <a:t>One person’s spending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another person’s income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Conclusion: </a:t>
            </a:r>
            <a:r>
              <a:rPr lang="en-US" sz="3900" b="1" dirty="0"/>
              <a:t>More spending = More income = More spending etc.</a:t>
            </a:r>
            <a:endParaRPr lang="en-US" dirty="0"/>
          </a:p>
          <a:p>
            <a:r>
              <a:rPr lang="en-US" dirty="0"/>
              <a:t>We can see that the original money you spend becomes a lot more money in the economy. This is why we call it the multiplier.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6" y="2611248"/>
            <a:ext cx="1829734" cy="1091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60" y="2591924"/>
            <a:ext cx="1643537" cy="1128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97" y="2611247"/>
            <a:ext cx="1238175" cy="738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72" y="2591924"/>
            <a:ext cx="1158161" cy="794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65" y="2591924"/>
            <a:ext cx="830803" cy="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168" y="2591923"/>
            <a:ext cx="722269" cy="495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1834" y="2177176"/>
            <a:ext cx="3323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Note: The spending gets smaller each ‘round’ of spending.</a:t>
            </a:r>
          </a:p>
          <a:p>
            <a:r>
              <a:rPr lang="en-AU" dirty="0"/>
              <a:t>So the multiplier is not infinite, because we will eventually reach a limit.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6852" y="4011561"/>
            <a:ext cx="2605548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1400" dirty="0">
                <a:solidFill>
                  <a:srgbClr val="FF0000"/>
                </a:solidFill>
              </a:rPr>
              <a:t>One person’s spending becomes another person’s income which is spent again and again and again.</a:t>
            </a:r>
          </a:p>
          <a:p>
            <a:r>
              <a:rPr lang="en-AU" sz="1400" dirty="0">
                <a:solidFill>
                  <a:srgbClr val="FF0000"/>
                </a:solidFill>
              </a:rPr>
              <a:t>This creates a ‘multiplier effect’ </a:t>
            </a:r>
          </a:p>
        </p:txBody>
      </p:sp>
    </p:spTree>
    <p:extLst>
      <p:ext uri="{BB962C8B-B14F-4D97-AF65-F5344CB8AC3E}">
        <p14:creationId xmlns:p14="http://schemas.microsoft.com/office/powerpoint/2010/main" val="14796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145497"/>
            <a:ext cx="10515600" cy="847192"/>
          </a:xfrm>
        </p:spPr>
        <p:txBody>
          <a:bodyPr/>
          <a:lstStyle/>
          <a:p>
            <a:r>
              <a:rPr lang="en-US" dirty="0"/>
              <a:t>How Spending Multiplies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62" y="3177825"/>
            <a:ext cx="1486096" cy="145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992689"/>
            <a:ext cx="10095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When anyone spends money in the economy, that money will be </a:t>
            </a:r>
            <a:r>
              <a:rPr lang="en-AU" sz="2400" dirty="0" err="1">
                <a:solidFill>
                  <a:srgbClr val="00B0F0"/>
                </a:solidFill>
              </a:rPr>
              <a:t>respent</a:t>
            </a:r>
            <a:r>
              <a:rPr lang="en-AU" sz="2400" dirty="0">
                <a:solidFill>
                  <a:srgbClr val="00B0F0"/>
                </a:solidFill>
              </a:rPr>
              <a:t> again and again</a:t>
            </a:r>
            <a:r>
              <a:rPr lang="en-AU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So </a:t>
            </a:r>
            <a:r>
              <a:rPr lang="en-AU" sz="2400" dirty="0">
                <a:solidFill>
                  <a:srgbClr val="00B050"/>
                </a:solidFill>
              </a:rPr>
              <a:t>$1 spent </a:t>
            </a:r>
            <a:r>
              <a:rPr lang="en-AU" sz="2400" dirty="0"/>
              <a:t>creates </a:t>
            </a:r>
            <a:r>
              <a:rPr lang="en-AU" sz="2400" dirty="0">
                <a:solidFill>
                  <a:srgbClr val="00B050"/>
                </a:solidFill>
              </a:rPr>
              <a:t>more than $1 change </a:t>
            </a:r>
            <a:r>
              <a:rPr lang="en-AU" sz="2400" dirty="0"/>
              <a:t>in the </a:t>
            </a:r>
            <a:r>
              <a:rPr lang="en-AU" sz="2400" dirty="0">
                <a:solidFill>
                  <a:srgbClr val="00B050"/>
                </a:solidFill>
              </a:rPr>
              <a:t>economy’s spending</a:t>
            </a:r>
            <a:r>
              <a:rPr lang="en-AU" sz="24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This is the multiplier effect.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029" y="2689781"/>
            <a:ext cx="28212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Example</a:t>
            </a:r>
          </a:p>
          <a:p>
            <a:r>
              <a:rPr lang="en-US" dirty="0"/>
              <a:t>You live in a town.</a:t>
            </a:r>
          </a:p>
          <a:p>
            <a:r>
              <a:rPr lang="en-US" dirty="0"/>
              <a:t>Everyone you know spends 60% of their money and saves 40% of their money. </a:t>
            </a:r>
          </a:p>
          <a:p>
            <a:r>
              <a:rPr lang="en-US" dirty="0"/>
              <a:t>What is their MPC?</a:t>
            </a:r>
          </a:p>
          <a:p>
            <a:r>
              <a:rPr lang="en-US" dirty="0">
                <a:solidFill>
                  <a:srgbClr val="FF0000"/>
                </a:solidFill>
              </a:rPr>
              <a:t>0.6</a:t>
            </a:r>
          </a:p>
          <a:p>
            <a:r>
              <a:rPr lang="en-US" dirty="0"/>
              <a:t>What is their MPS?</a:t>
            </a:r>
          </a:p>
          <a:p>
            <a:r>
              <a:rPr lang="en-US" dirty="0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26977" y="2685115"/>
            <a:ext cx="5792174" cy="33790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you </a:t>
            </a:r>
            <a:r>
              <a:rPr lang="en-US" dirty="0">
                <a:solidFill>
                  <a:srgbClr val="0070C0"/>
                </a:solidFill>
              </a:rPr>
              <a:t>spend 100RMB </a:t>
            </a:r>
            <a:r>
              <a:rPr lang="en-US" dirty="0"/>
              <a:t>at KFC, where does it go?</a:t>
            </a:r>
          </a:p>
          <a:p>
            <a:r>
              <a:rPr lang="en-US" dirty="0"/>
              <a:t>The owner of the business takes the 100RMB.</a:t>
            </a:r>
          </a:p>
          <a:p>
            <a:pPr lvl="1"/>
            <a:r>
              <a:rPr lang="en-US" dirty="0"/>
              <a:t>His MPC = 0.6 so he </a:t>
            </a:r>
            <a:r>
              <a:rPr lang="en-US" dirty="0">
                <a:solidFill>
                  <a:srgbClr val="0070C0"/>
                </a:solidFill>
              </a:rPr>
              <a:t>spends 60RMB </a:t>
            </a:r>
            <a:r>
              <a:rPr lang="en-US" dirty="0"/>
              <a:t>at the grocery store (for example) (and saves 40 RMB)</a:t>
            </a:r>
          </a:p>
          <a:p>
            <a:r>
              <a:rPr lang="en-US" dirty="0"/>
              <a:t>The owner of </a:t>
            </a:r>
            <a:r>
              <a:rPr lang="en-US" dirty="0" err="1"/>
              <a:t>Wumart</a:t>
            </a:r>
            <a:r>
              <a:rPr lang="en-US" dirty="0"/>
              <a:t> gets the 60RMB and spends 60% of this and saves the rest.</a:t>
            </a:r>
          </a:p>
          <a:p>
            <a:pPr lvl="1"/>
            <a:r>
              <a:rPr lang="en-US" dirty="0"/>
              <a:t>He </a:t>
            </a:r>
            <a:r>
              <a:rPr lang="en-US" dirty="0">
                <a:solidFill>
                  <a:srgbClr val="0070C0"/>
                </a:solidFill>
              </a:rPr>
              <a:t>spends 60*0.6 = 36RMB </a:t>
            </a:r>
            <a:r>
              <a:rPr lang="en-US" dirty="0"/>
              <a:t>to get a haircut. </a:t>
            </a:r>
          </a:p>
          <a:p>
            <a:r>
              <a:rPr lang="en-US" dirty="0"/>
              <a:t>The barber takes the 36RMB and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He spends 36*0.6 = 21.6RMB</a:t>
            </a:r>
            <a:r>
              <a:rPr lang="en-US" dirty="0"/>
              <a:t> to buy a flower for his wife.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631" y="1984172"/>
            <a:ext cx="977000" cy="92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906" y="3117235"/>
            <a:ext cx="1773766" cy="1098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93" y="4285812"/>
            <a:ext cx="1178201" cy="983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018" y="5546698"/>
            <a:ext cx="775454" cy="13157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94" y="5408611"/>
            <a:ext cx="492813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>
                <a:solidFill>
                  <a:srgbClr val="FF0000"/>
                </a:solidFill>
              </a:rPr>
              <a:t>After money is spent once, it is spent many other times.</a:t>
            </a:r>
          </a:p>
          <a:p>
            <a:r>
              <a:rPr lang="en-AU" sz="1600" dirty="0">
                <a:solidFill>
                  <a:srgbClr val="FF0000"/>
                </a:solidFill>
              </a:rPr>
              <a:t>These ‘rounds of spending’ sum to the total amount spent. </a:t>
            </a:r>
          </a:p>
          <a:p>
            <a:r>
              <a:rPr lang="en-AU" sz="1600" dirty="0">
                <a:solidFill>
                  <a:srgbClr val="FF0000"/>
                </a:solidFill>
              </a:rPr>
              <a:t>This is the multiplier effect. </a:t>
            </a:r>
          </a:p>
        </p:txBody>
      </p:sp>
    </p:spTree>
    <p:extLst>
      <p:ext uri="{BB962C8B-B14F-4D97-AF65-F5344CB8AC3E}">
        <p14:creationId xmlns:p14="http://schemas.microsoft.com/office/powerpoint/2010/main" val="326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total amount of spending.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69" y="1690689"/>
            <a:ext cx="5732931" cy="46806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much was spent in our example? </a:t>
            </a:r>
          </a:p>
          <a:p>
            <a:r>
              <a:rPr lang="en-US" dirty="0"/>
              <a:t>You: </a:t>
            </a:r>
            <a:r>
              <a:rPr lang="en-US" dirty="0">
                <a:solidFill>
                  <a:srgbClr val="FF0000"/>
                </a:solidFill>
              </a:rPr>
              <a:t>100RMB</a:t>
            </a:r>
          </a:p>
          <a:p>
            <a:r>
              <a:rPr lang="en-US" dirty="0"/>
              <a:t>Owner of KFC: 100 x 0.6 = </a:t>
            </a:r>
            <a:r>
              <a:rPr lang="en-US" dirty="0">
                <a:solidFill>
                  <a:srgbClr val="FF0000"/>
                </a:solidFill>
              </a:rPr>
              <a:t>60RMB</a:t>
            </a:r>
          </a:p>
          <a:p>
            <a:r>
              <a:rPr lang="en-US" dirty="0"/>
              <a:t>Owner of </a:t>
            </a:r>
            <a:r>
              <a:rPr lang="en-US" dirty="0" err="1"/>
              <a:t>Wumart</a:t>
            </a:r>
            <a:r>
              <a:rPr lang="en-US" dirty="0"/>
              <a:t>: 100 x 0.6 x 0.6 = </a:t>
            </a:r>
            <a:r>
              <a:rPr lang="en-US" dirty="0">
                <a:solidFill>
                  <a:srgbClr val="FF0000"/>
                </a:solidFill>
              </a:rPr>
              <a:t>36RMB</a:t>
            </a:r>
          </a:p>
          <a:p>
            <a:r>
              <a:rPr lang="en-US" dirty="0"/>
              <a:t>Barber: 100 x 0.6 x 0.6 x 0.6 = </a:t>
            </a:r>
            <a:r>
              <a:rPr lang="en-US" dirty="0">
                <a:solidFill>
                  <a:srgbClr val="FF0000"/>
                </a:solidFill>
              </a:rPr>
              <a:t>21.6RMB</a:t>
            </a:r>
          </a:p>
          <a:p>
            <a:r>
              <a:rPr lang="en-US" dirty="0"/>
              <a:t>Florist: 100 x 0.6 x 0.6 x 0.6 x 0.6 = </a:t>
            </a:r>
            <a:r>
              <a:rPr lang="en-US" dirty="0">
                <a:solidFill>
                  <a:srgbClr val="FF0000"/>
                </a:solidFill>
              </a:rPr>
              <a:t>12.96RMB</a:t>
            </a:r>
          </a:p>
          <a:p>
            <a:r>
              <a:rPr lang="en-US" dirty="0">
                <a:solidFill>
                  <a:srgbClr val="FF0000"/>
                </a:solidFill>
              </a:rPr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5744" y="1858199"/>
            <a:ext cx="5106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total amount of spending? </a:t>
            </a:r>
          </a:p>
          <a:p>
            <a:endParaRPr lang="en-US" sz="2800" dirty="0"/>
          </a:p>
          <a:p>
            <a:r>
              <a:rPr lang="en-US" sz="2800" dirty="0"/>
              <a:t>Using math skills we can derive a </a:t>
            </a:r>
            <a:r>
              <a:rPr lang="en-US" sz="2800" dirty="0">
                <a:solidFill>
                  <a:srgbClr val="00B0F0"/>
                </a:solidFill>
              </a:rPr>
              <a:t>formula to calculate the limit</a:t>
            </a:r>
            <a:r>
              <a:rPr lang="en-US" sz="2800" dirty="0"/>
              <a:t>. This derivation is not covered, so we can simply use the formula. </a:t>
            </a:r>
          </a:p>
        </p:txBody>
      </p:sp>
    </p:spTree>
    <p:extLst>
      <p:ext uri="{BB962C8B-B14F-4D97-AF65-F5344CB8AC3E}">
        <p14:creationId xmlns:p14="http://schemas.microsoft.com/office/powerpoint/2010/main" val="36125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x + </a:t>
            </a:r>
            <a:r>
              <a:rPr lang="en-AU" dirty="0" err="1"/>
              <a:t>ax</a:t>
            </a:r>
            <a:r>
              <a:rPr lang="en-AU" dirty="0"/>
              <a:t> + a</a:t>
            </a:r>
            <a:r>
              <a:rPr lang="en-AU" baseline="30000" dirty="0"/>
              <a:t>2</a:t>
            </a:r>
            <a:r>
              <a:rPr lang="en-AU" dirty="0"/>
              <a:t>x + a</a:t>
            </a:r>
            <a:r>
              <a:rPr lang="en-AU" baseline="30000" dirty="0"/>
              <a:t>3</a:t>
            </a:r>
            <a:r>
              <a:rPr lang="en-AU" dirty="0"/>
              <a:t> x + a</a:t>
            </a:r>
            <a:r>
              <a:rPr lang="en-AU" baseline="30000" dirty="0"/>
              <a:t>4</a:t>
            </a:r>
            <a:r>
              <a:rPr lang="en-AU" dirty="0"/>
              <a:t> x + a</a:t>
            </a:r>
            <a:r>
              <a:rPr lang="en-AU" baseline="30000" dirty="0"/>
              <a:t>5</a:t>
            </a:r>
            <a:r>
              <a:rPr lang="en-AU" dirty="0"/>
              <a:t>x + a</a:t>
            </a:r>
            <a:r>
              <a:rPr lang="en-AU" baseline="30000" dirty="0"/>
              <a:t>6</a:t>
            </a:r>
            <a:r>
              <a:rPr lang="en-AU" dirty="0"/>
              <a:t>x + a</a:t>
            </a:r>
            <a:r>
              <a:rPr lang="en-AU" baseline="30000" dirty="0"/>
              <a:t>7</a:t>
            </a:r>
            <a:r>
              <a:rPr lang="en-AU" dirty="0"/>
              <a:t>x + … + </a:t>
            </a:r>
            <a:r>
              <a:rPr lang="en-AU" dirty="0" err="1"/>
              <a:t>a</a:t>
            </a:r>
            <a:r>
              <a:rPr lang="en-AU" baseline="30000" dirty="0" err="1"/>
              <a:t>n</a:t>
            </a:r>
            <a:r>
              <a:rPr lang="en-AU" dirty="0" err="1"/>
              <a:t>x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= x . </a:t>
            </a:r>
            <a:r>
              <a:rPr lang="en-AU" dirty="0">
                <a:solidFill>
                  <a:srgbClr val="FF0000"/>
                </a:solidFill>
              </a:rPr>
              <a:t>(1 /1-a)</a:t>
            </a:r>
          </a:p>
          <a:p>
            <a:pPr marL="0" indent="0">
              <a:buNone/>
            </a:pPr>
            <a:r>
              <a:rPr lang="en-AU" dirty="0"/>
              <a:t>How do we arrive at this? Try asking your maths teacher!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err="1"/>
              <a:t>Eg</a:t>
            </a:r>
            <a:r>
              <a:rPr lang="en-AU" dirty="0"/>
              <a:t>. 100 + (0.6x 100) + (0.6</a:t>
            </a:r>
            <a:r>
              <a:rPr lang="en-AU" baseline="30000" dirty="0"/>
              <a:t>2</a:t>
            </a:r>
            <a:r>
              <a:rPr lang="en-AU" dirty="0"/>
              <a:t> x 100) + (0.6</a:t>
            </a:r>
            <a:r>
              <a:rPr lang="en-AU" baseline="30000" dirty="0"/>
              <a:t>3</a:t>
            </a:r>
            <a:r>
              <a:rPr lang="en-AU" dirty="0"/>
              <a:t> x 100) + (0.6</a:t>
            </a:r>
            <a:r>
              <a:rPr lang="en-AU" baseline="30000" dirty="0"/>
              <a:t>4</a:t>
            </a:r>
            <a:r>
              <a:rPr lang="en-AU" dirty="0"/>
              <a:t> x 100) + (0.6</a:t>
            </a:r>
            <a:r>
              <a:rPr lang="en-AU" baseline="30000" dirty="0"/>
              <a:t>5</a:t>
            </a:r>
            <a:r>
              <a:rPr lang="en-AU" dirty="0"/>
              <a:t> x 100) etc. </a:t>
            </a:r>
          </a:p>
          <a:p>
            <a:pPr marL="0" indent="0">
              <a:buNone/>
            </a:pPr>
            <a:r>
              <a:rPr lang="en-AU" dirty="0"/>
              <a:t>= 100 + 60 + 36 + 21.6 etc.</a:t>
            </a:r>
          </a:p>
          <a:p>
            <a:pPr marL="0" indent="0">
              <a:buNone/>
            </a:pPr>
            <a:r>
              <a:rPr lang="en-AU" dirty="0"/>
              <a:t>= 100 . </a:t>
            </a:r>
            <a:r>
              <a:rPr lang="en-AU" dirty="0">
                <a:solidFill>
                  <a:srgbClr val="FF0000"/>
                </a:solidFill>
              </a:rPr>
              <a:t>(1/(1-0.6)</a:t>
            </a:r>
          </a:p>
          <a:p>
            <a:pPr marL="0" indent="0">
              <a:buNone/>
            </a:pPr>
            <a:r>
              <a:rPr lang="en-AU" dirty="0"/>
              <a:t>= 250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77" y="4965503"/>
            <a:ext cx="4744112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358526"/>
            <a:ext cx="8818320" cy="699924"/>
          </a:xfrm>
        </p:spPr>
        <p:txBody>
          <a:bodyPr/>
          <a:lstStyle/>
          <a:p>
            <a:r>
              <a:rPr lang="en-US" dirty="0"/>
              <a:t>The Multiplier Formula Conclusion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17127" y="1631623"/>
            <a:ext cx="5882494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limit part of the calculation, called the multiplier is given by: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21" y="1177952"/>
            <a:ext cx="1874883" cy="73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2114" y="2910357"/>
            <a:ext cx="317988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Conclusion: Our original $100 creates $250 of total spending.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This is why we call it the </a:t>
            </a:r>
            <a:r>
              <a:rPr lang="en-US" sz="3200" b="1" dirty="0">
                <a:solidFill>
                  <a:srgbClr val="FF0000"/>
                </a:solidFill>
              </a:rPr>
              <a:t>spending multiplier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 Because the original amount of money multiplies in the economy.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990" y="432939"/>
            <a:ext cx="1874883" cy="7327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990" y="1177952"/>
            <a:ext cx="1874883" cy="732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990" y="1983075"/>
            <a:ext cx="905001" cy="666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56412"/>
            <a:ext cx="4744112" cy="590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759" y="3968508"/>
            <a:ext cx="7562333" cy="830997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∆Total Spending = ∆Original spending x </a:t>
            </a:r>
            <a:r>
              <a:rPr lang="en-US" sz="2400" b="1" dirty="0">
                <a:solidFill>
                  <a:srgbClr val="FF0000"/>
                </a:solidFill>
              </a:rPr>
              <a:t>Multiplier</a:t>
            </a:r>
            <a:r>
              <a:rPr lang="en-US" sz="2400" b="1" dirty="0"/>
              <a:t> </a:t>
            </a:r>
          </a:p>
          <a:p>
            <a:pPr lvl="1"/>
            <a:r>
              <a:rPr lang="en-US" sz="2400" b="1" dirty="0"/>
              <a:t>		    = ∆Original spending x </a:t>
            </a:r>
            <a:r>
              <a:rPr lang="en-US" sz="2400" b="1" dirty="0">
                <a:solidFill>
                  <a:srgbClr val="FF0000"/>
                </a:solidFill>
              </a:rPr>
              <a:t>1/(1-MPC)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4140" y="5047051"/>
            <a:ext cx="558790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our example: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Multiplier = (1/(1-0.6) = 2.5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Total Spending = 100 x 2.5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= 250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854" y="3147044"/>
            <a:ext cx="624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We times the multiplier by the original money spent.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548099" y="1177952"/>
            <a:ext cx="952125" cy="62002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725045" y="2254439"/>
            <a:ext cx="34240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Remember that MPC + MPS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061" y="4447279"/>
            <a:ext cx="1828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∆Total Spending</a:t>
            </a:r>
          </a:p>
          <a:p>
            <a:r>
              <a:rPr lang="en-US" dirty="0"/>
              <a:t>= ∆AD</a:t>
            </a:r>
          </a:p>
          <a:p>
            <a:r>
              <a:rPr lang="en-US" dirty="0"/>
              <a:t>= ∆GDP</a:t>
            </a:r>
          </a:p>
          <a:p>
            <a:r>
              <a:rPr lang="en-US" dirty="0"/>
              <a:t>= ∆Real Output</a:t>
            </a:r>
          </a:p>
          <a:p>
            <a:r>
              <a:rPr lang="en-US" dirty="0"/>
              <a:t>= ∆Y</a:t>
            </a:r>
          </a:p>
        </p:txBody>
      </p:sp>
    </p:spTree>
    <p:extLst>
      <p:ext uri="{BB962C8B-B14F-4D97-AF65-F5344CB8AC3E}">
        <p14:creationId xmlns:p14="http://schemas.microsoft.com/office/powerpoint/2010/main" val="444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Spending Multiplier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have defined the AD/AS Equilibrium and the existence of output gaps.</a:t>
            </a:r>
          </a:p>
          <a:p>
            <a:r>
              <a:rPr lang="en-US" dirty="0"/>
              <a:t>One concept that ties in with this is that of the multiplier effect.</a:t>
            </a:r>
          </a:p>
        </p:txBody>
      </p:sp>
    </p:spTree>
    <p:extLst>
      <p:ext uri="{BB962C8B-B14F-4D97-AF65-F5344CB8AC3E}">
        <p14:creationId xmlns:p14="http://schemas.microsoft.com/office/powerpoint/2010/main" val="393686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the spending multiplier is 4, and an individual spends $300, what will be the effect on total spending in the economy?</a:t>
            </a:r>
          </a:p>
          <a:p>
            <a:r>
              <a:rPr lang="en-US" dirty="0">
                <a:solidFill>
                  <a:srgbClr val="FF0000"/>
                </a:solidFill>
              </a:rPr>
              <a:t>Total spending = 300 x 4 = 1200</a:t>
            </a:r>
          </a:p>
          <a:p>
            <a:r>
              <a:rPr lang="en-US" dirty="0"/>
              <a:t>Why is there a multiplier effect?</a:t>
            </a:r>
          </a:p>
          <a:p>
            <a:r>
              <a:rPr lang="en-US" dirty="0">
                <a:solidFill>
                  <a:srgbClr val="FF0000"/>
                </a:solidFill>
              </a:rPr>
              <a:t>Because when person A spends, person B’s income increases which increases their spending etc. </a:t>
            </a:r>
          </a:p>
          <a:p>
            <a:r>
              <a:rPr lang="en-US" dirty="0"/>
              <a:t>If total spending has changed in the economy by $1200, what other things can we say have changed?</a:t>
            </a:r>
          </a:p>
          <a:p>
            <a:r>
              <a:rPr lang="en-US" dirty="0">
                <a:solidFill>
                  <a:srgbClr val="FF0000"/>
                </a:solidFill>
              </a:rPr>
              <a:t>AD</a:t>
            </a:r>
          </a:p>
          <a:p>
            <a:r>
              <a:rPr lang="en-US" dirty="0">
                <a:solidFill>
                  <a:srgbClr val="FF0000"/>
                </a:solidFill>
              </a:rPr>
              <a:t>GDP</a:t>
            </a:r>
          </a:p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r>
              <a:rPr lang="en-US" dirty="0">
                <a:solidFill>
                  <a:srgbClr val="FF0000"/>
                </a:solidFill>
              </a:rPr>
              <a:t>Real Output</a:t>
            </a:r>
          </a:p>
          <a:p>
            <a:r>
              <a:rPr lang="en-US" dirty="0">
                <a:solidFill>
                  <a:srgbClr val="FF0000"/>
                </a:solidFill>
              </a:rPr>
              <a:t>Real Income</a:t>
            </a:r>
          </a:p>
        </p:txBody>
      </p:sp>
    </p:spTree>
    <p:extLst>
      <p:ext uri="{BB962C8B-B14F-4D97-AF65-F5344CB8AC3E}">
        <p14:creationId xmlns:p14="http://schemas.microsoft.com/office/powerpoint/2010/main" val="16581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80528" y="2954216"/>
            <a:ext cx="5112775" cy="29496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45806" y="2812026"/>
            <a:ext cx="5112775" cy="2949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Multiplier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979"/>
            <a:ext cx="10515600" cy="11930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happens to the multiplier and the economy’s spending if our MPC changes?</a:t>
            </a:r>
          </a:p>
          <a:p>
            <a:r>
              <a:rPr lang="en-US" dirty="0"/>
              <a:t>We can compare two situations with two different MPCs.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422" y="2931817"/>
            <a:ext cx="45585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MPC = 0.8</a:t>
            </a:r>
          </a:p>
          <a:p>
            <a:endParaRPr lang="en-US" sz="2800" dirty="0"/>
          </a:p>
          <a:p>
            <a:r>
              <a:rPr lang="en-US" sz="2400" dirty="0"/>
              <a:t>Total Spending = 100*1/(1-0.8)</a:t>
            </a:r>
          </a:p>
          <a:p>
            <a:r>
              <a:rPr lang="en-US" sz="2800" dirty="0"/>
              <a:t>= 100*1/0.2 </a:t>
            </a:r>
          </a:p>
          <a:p>
            <a:r>
              <a:rPr lang="en-US" sz="2800" dirty="0"/>
              <a:t>=100*5 (multiplier = 5)</a:t>
            </a:r>
          </a:p>
          <a:p>
            <a:r>
              <a:rPr lang="en-US" sz="2800" dirty="0"/>
              <a:t>= 500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7071" y="2931817"/>
            <a:ext cx="45585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MPC = 0.4</a:t>
            </a:r>
          </a:p>
          <a:p>
            <a:endParaRPr lang="en-US" sz="2800" dirty="0"/>
          </a:p>
          <a:p>
            <a:r>
              <a:rPr lang="en-US" sz="2800" dirty="0"/>
              <a:t>Total spending = 100/(1-0.4)</a:t>
            </a:r>
          </a:p>
          <a:p>
            <a:r>
              <a:rPr lang="en-US" sz="2800" dirty="0"/>
              <a:t>= 100/0.6</a:t>
            </a:r>
          </a:p>
          <a:p>
            <a:r>
              <a:rPr lang="en-US" sz="2800" dirty="0"/>
              <a:t>=100*1.6667 (multiplier = 1.6667)</a:t>
            </a:r>
          </a:p>
          <a:p>
            <a:r>
              <a:rPr lang="en-US" sz="2800" dirty="0"/>
              <a:t>= 166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422" y="5903893"/>
            <a:ext cx="9852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bigger the MPC, the larger multiplier and therefore larger the effect on the economy!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1665335" y="5090719"/>
            <a:ext cx="753399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6758445" y="5537709"/>
            <a:ext cx="753399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65249" y="2394390"/>
            <a:ext cx="27043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/>
              <a:t>Eg</a:t>
            </a:r>
            <a:r>
              <a:rPr lang="en-AU" dirty="0"/>
              <a:t>. In an economic expansion when consumer confidence is high.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5127" y="2394390"/>
            <a:ext cx="27043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/>
              <a:t>Eg</a:t>
            </a:r>
            <a:r>
              <a:rPr lang="en-AU" dirty="0"/>
              <a:t>. In an economic recession when consumer confidence is low.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56" y="5090719"/>
            <a:ext cx="1809182" cy="853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536" y="4356217"/>
            <a:ext cx="2095792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MPC increases, what happens to the multiplier?</a:t>
            </a:r>
          </a:p>
          <a:p>
            <a:r>
              <a:rPr lang="en-US" dirty="0">
                <a:solidFill>
                  <a:srgbClr val="FF0000"/>
                </a:solidFill>
              </a:rPr>
              <a:t>It also increases, because the multiplier = 1/(1-MPC)</a:t>
            </a:r>
          </a:p>
        </p:txBody>
      </p:sp>
    </p:spTree>
    <p:extLst>
      <p:ext uri="{BB962C8B-B14F-4D97-AF65-F5344CB8AC3E}">
        <p14:creationId xmlns:p14="http://schemas.microsoft.com/office/powerpoint/2010/main" val="27611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36" y="139911"/>
            <a:ext cx="10515600" cy="1325563"/>
          </a:xfrm>
        </p:spPr>
        <p:txBody>
          <a:bodyPr/>
          <a:lstStyle/>
          <a:p>
            <a:r>
              <a:rPr lang="en-AU" dirty="0"/>
              <a:t>Multiplier – Effect on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69" y="1270489"/>
            <a:ext cx="6312519" cy="1123087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rgbClr val="00B050"/>
                </a:solidFill>
              </a:rPr>
              <a:t>When we spend money </a:t>
            </a:r>
            <a:r>
              <a:rPr lang="en-AU" dirty="0"/>
              <a:t>in the economy, we</a:t>
            </a:r>
            <a:r>
              <a:rPr lang="en-AU" dirty="0">
                <a:solidFill>
                  <a:srgbClr val="00B050"/>
                </a:solidFill>
              </a:rPr>
              <a:t> increase total spending </a:t>
            </a:r>
            <a:r>
              <a:rPr lang="en-AU" dirty="0"/>
              <a:t>(</a:t>
            </a:r>
            <a:r>
              <a:rPr lang="en-AU" dirty="0" err="1">
                <a:solidFill>
                  <a:srgbClr val="00B050"/>
                </a:solidFill>
              </a:rPr>
              <a:t>ie</a:t>
            </a:r>
            <a:r>
              <a:rPr lang="en-AU" dirty="0">
                <a:solidFill>
                  <a:srgbClr val="00B050"/>
                </a:solidFill>
              </a:rPr>
              <a:t>. GDP) </a:t>
            </a:r>
            <a:r>
              <a:rPr lang="en-AU" dirty="0"/>
              <a:t>by</a:t>
            </a:r>
            <a:r>
              <a:rPr lang="en-AU" dirty="0">
                <a:solidFill>
                  <a:srgbClr val="00B050"/>
                </a:solidFill>
              </a:rPr>
              <a:t> more than the original amount</a:t>
            </a:r>
            <a:r>
              <a:rPr lang="en-AU" dirty="0"/>
              <a:t>.</a:t>
            </a:r>
          </a:p>
          <a:p>
            <a:r>
              <a:rPr lang="en-AU" dirty="0"/>
              <a:t>We will soon see the policy implications of this.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3" y="2779561"/>
            <a:ext cx="2173150" cy="84934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971745" y="2496075"/>
            <a:ext cx="6067077" cy="1631210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794" y="1568031"/>
            <a:ext cx="2173150" cy="849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23" y="2428595"/>
            <a:ext cx="2173150" cy="849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21" y="3277940"/>
            <a:ext cx="2173150" cy="849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993" y="3881209"/>
            <a:ext cx="188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Eg</a:t>
            </a:r>
            <a:r>
              <a:rPr lang="en-AU" dirty="0"/>
              <a:t>. You spend $100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1695" y="4296562"/>
            <a:ext cx="4147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Multiplier</a:t>
            </a:r>
          </a:p>
          <a:p>
            <a:r>
              <a:rPr lang="en-AU" sz="2800" dirty="0" err="1"/>
              <a:t>eg</a:t>
            </a:r>
            <a:r>
              <a:rPr lang="en-AU" sz="2800" dirty="0"/>
              <a:t>. 1/MPS = 1/(1-MPC) =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8794" y="4127285"/>
            <a:ext cx="217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Increase in AD</a:t>
            </a:r>
          </a:p>
          <a:p>
            <a:r>
              <a:rPr lang="en-AU" dirty="0"/>
              <a:t>= $300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3602" y="242468"/>
            <a:ext cx="450935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The spending multiplier shows how an increase in spending has a larger effect on total spending /Aggregate Demand.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6" y="4778879"/>
            <a:ext cx="2538660" cy="1944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169" y="4671177"/>
            <a:ext cx="2463986" cy="19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011"/>
          </a:xfrm>
        </p:spPr>
        <p:txBody>
          <a:bodyPr/>
          <a:lstStyle/>
          <a:p>
            <a:r>
              <a:rPr lang="en-AU" dirty="0"/>
              <a:t>Spending Multiplier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317523"/>
            <a:ext cx="9801337" cy="658761"/>
          </a:xfrm>
        </p:spPr>
        <p:txBody>
          <a:bodyPr/>
          <a:lstStyle/>
          <a:p>
            <a:r>
              <a:rPr lang="en-AU" dirty="0"/>
              <a:t>All spending in the economy has a multiplier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14" y="2966043"/>
            <a:ext cx="1446727" cy="56543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198977" y="2840356"/>
            <a:ext cx="1636854" cy="875726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102" y="2357558"/>
            <a:ext cx="1446727" cy="565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318" y="2957602"/>
            <a:ext cx="1446727" cy="56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236" y="3597480"/>
            <a:ext cx="1446727" cy="5654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53952" y="3047190"/>
            <a:ext cx="3394563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 rot="20810447">
            <a:off x="2315745" y="3664356"/>
            <a:ext cx="3870976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rot="20015624">
            <a:off x="2985406" y="4414827"/>
            <a:ext cx="3476912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 rot="894054">
            <a:off x="2464963" y="2402175"/>
            <a:ext cx="3913995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03123" y="1976284"/>
            <a:ext cx="255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122" y="2922991"/>
            <a:ext cx="255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Investment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343" y="3753753"/>
            <a:ext cx="255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Government Spending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587" y="511867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Exports - Imports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981" y="5965496"/>
            <a:ext cx="427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Note: Exports = positive effect, Imports = negative effect (leakage)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515" y="4368386"/>
            <a:ext cx="577153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Positive vs Negative effects</a:t>
            </a:r>
          </a:p>
          <a:p>
            <a:r>
              <a:rPr lang="en-US" dirty="0"/>
              <a:t>An increase in spending will have a positive multiplier effect.</a:t>
            </a:r>
          </a:p>
          <a:p>
            <a:r>
              <a:rPr lang="en-US" dirty="0"/>
              <a:t>However, a decrease in spending will have a negative multiplier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person A spends less, person B has less income and spends less, and so person C has less income and spends less etc.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3124" y="327764"/>
            <a:ext cx="384441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>
                <a:solidFill>
                  <a:srgbClr val="FF0000"/>
                </a:solidFill>
              </a:rPr>
              <a:t>All spending (C,I,G,X-M) has a positive multiplier effect. Decreases in spending will have a negative multiplier effect.</a:t>
            </a:r>
          </a:p>
        </p:txBody>
      </p:sp>
    </p:spTree>
    <p:extLst>
      <p:ext uri="{BB962C8B-B14F-4D97-AF65-F5344CB8AC3E}">
        <p14:creationId xmlns:p14="http://schemas.microsoft.com/office/powerpoint/2010/main" val="22306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E613-1FF5-DBAE-AD7B-5E5139D3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AD1-283A-E324-4C0E-6BC304D6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multiplier in the economy is 4, and you spend 100 less than usual? What happens to total spending in the economy?</a:t>
            </a:r>
          </a:p>
          <a:p>
            <a:r>
              <a:rPr lang="en-US" dirty="0">
                <a:solidFill>
                  <a:srgbClr val="FF0000"/>
                </a:solidFill>
              </a:rPr>
              <a:t>Change of spending = -100 x 4 = -400</a:t>
            </a:r>
          </a:p>
        </p:txBody>
      </p:sp>
    </p:spTree>
    <p:extLst>
      <p:ext uri="{BB962C8B-B14F-4D97-AF65-F5344CB8AC3E}">
        <p14:creationId xmlns:p14="http://schemas.microsoft.com/office/powerpoint/2010/main" val="33272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4384-377B-5645-38EB-0FF0C770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Multiplier Formulas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5EA6A-BBDC-50E5-3767-291483FE5208}"/>
              </a:ext>
            </a:extLst>
          </p:cNvPr>
          <p:cNvSpPr/>
          <p:nvPr/>
        </p:nvSpPr>
        <p:spPr>
          <a:xfrm>
            <a:off x="695247" y="3845522"/>
            <a:ext cx="10148966" cy="1200329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∆Total Spending = ∆Original spending x </a:t>
            </a:r>
            <a:r>
              <a:rPr lang="en-US" sz="3600" b="1" dirty="0">
                <a:solidFill>
                  <a:srgbClr val="FF0000"/>
                </a:solidFill>
              </a:rPr>
              <a:t>Multiplier</a:t>
            </a:r>
            <a:r>
              <a:rPr lang="en-US" sz="3600" b="1" dirty="0"/>
              <a:t> </a:t>
            </a:r>
          </a:p>
          <a:p>
            <a:pPr lvl="1"/>
            <a:r>
              <a:rPr lang="en-US" sz="3600" b="1" dirty="0"/>
              <a:t>		    = ∆Original spending x </a:t>
            </a:r>
            <a:r>
              <a:rPr lang="en-US" sz="3600" b="1" dirty="0">
                <a:solidFill>
                  <a:srgbClr val="FF0000"/>
                </a:solidFill>
              </a:rPr>
              <a:t>1/(1-MPC)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08661-44CD-E918-3984-2AA0596D9F6D}"/>
              </a:ext>
            </a:extLst>
          </p:cNvPr>
          <p:cNvSpPr txBox="1"/>
          <p:nvPr/>
        </p:nvSpPr>
        <p:spPr>
          <a:xfrm>
            <a:off x="695247" y="4476714"/>
            <a:ext cx="1828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∆Total Spending</a:t>
            </a:r>
          </a:p>
          <a:p>
            <a:r>
              <a:rPr lang="en-US" dirty="0"/>
              <a:t>= ∆AD</a:t>
            </a:r>
          </a:p>
          <a:p>
            <a:r>
              <a:rPr lang="en-US" dirty="0"/>
              <a:t>= ∆GDP</a:t>
            </a:r>
          </a:p>
          <a:p>
            <a:r>
              <a:rPr lang="en-US" dirty="0"/>
              <a:t>= ∆Real Output</a:t>
            </a:r>
          </a:p>
          <a:p>
            <a:r>
              <a:rPr lang="en-US" dirty="0"/>
              <a:t>= ∆Y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FAFEE-9B6C-B23E-041A-9C67D222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1" y="1620365"/>
            <a:ext cx="3581900" cy="1733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0621C-A12B-39ED-FCA2-DF634E1EBE20}"/>
              </a:ext>
            </a:extLst>
          </p:cNvPr>
          <p:cNvSpPr txBox="1"/>
          <p:nvPr/>
        </p:nvSpPr>
        <p:spPr>
          <a:xfrm>
            <a:off x="1047551" y="1181143"/>
            <a:ext cx="26900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Spending Multiplier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708BD-FBD4-D18C-C52D-DA2B58B038CA}"/>
              </a:ext>
            </a:extLst>
          </p:cNvPr>
          <p:cNvSpPr txBox="1"/>
          <p:nvPr/>
        </p:nvSpPr>
        <p:spPr>
          <a:xfrm>
            <a:off x="659429" y="3395452"/>
            <a:ext cx="26900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Change of Spending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BCC8-88FD-B3A1-E3EB-AC923C8C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4" y="1711432"/>
            <a:ext cx="3176083" cy="1301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0AA72-4A86-EF0D-A106-EFA0C665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807" y="1773436"/>
            <a:ext cx="2951771" cy="1215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981EB2-8838-A1D2-3E11-3DB1506DD68B}"/>
              </a:ext>
            </a:extLst>
          </p:cNvPr>
          <p:cNvSpPr txBox="1"/>
          <p:nvPr/>
        </p:nvSpPr>
        <p:spPr>
          <a:xfrm>
            <a:off x="5094712" y="1255565"/>
            <a:ext cx="2580318" cy="53883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400" b="1" dirty="0"/>
              <a:t>MPC (Marginal Propensity to Consume)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CC817-D7A6-8C87-F074-0F85D18454D8}"/>
              </a:ext>
            </a:extLst>
          </p:cNvPr>
          <p:cNvSpPr txBox="1"/>
          <p:nvPr/>
        </p:nvSpPr>
        <p:spPr>
          <a:xfrm>
            <a:off x="8152445" y="1237388"/>
            <a:ext cx="25803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400" b="1" dirty="0"/>
              <a:t>MPS (Marginal Propensity to Save)</a:t>
            </a:r>
          </a:p>
        </p:txBody>
      </p:sp>
    </p:spTree>
    <p:extLst>
      <p:ext uri="{BB962C8B-B14F-4D97-AF65-F5344CB8AC3E}">
        <p14:creationId xmlns:p14="http://schemas.microsoft.com/office/powerpoint/2010/main" val="109510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the spending multiplier? </a:t>
            </a:r>
          </a:p>
          <a:p>
            <a:r>
              <a:rPr lang="en-US" dirty="0">
                <a:solidFill>
                  <a:srgbClr val="FF0000"/>
                </a:solidFill>
              </a:rPr>
              <a:t>Shows how spending has a larger effect on the economy than the original amount spent.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Ketut</a:t>
            </a:r>
            <a:r>
              <a:rPr lang="en-US" dirty="0"/>
              <a:t> lives in Thailand. He spends 1000 dollars. The MPC in Thailand is 0.7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spending multiplier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total amount of spending created in the economy when he spent the money.</a:t>
            </a:r>
          </a:p>
          <a:p>
            <a:endParaRPr lang="en-US" dirty="0"/>
          </a:p>
          <a:p>
            <a:r>
              <a:rPr lang="en-US" sz="3500" b="1" dirty="0">
                <a:solidFill>
                  <a:srgbClr val="FF0000"/>
                </a:solidFill>
              </a:rPr>
              <a:t>Multiplier = 1/(1-MPC) or 1/(MPS)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Multiplier =1/0.3 = 3.333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Total spending created = 1000 x 3.333 = $3,333</a:t>
            </a:r>
          </a:p>
        </p:txBody>
      </p:sp>
    </p:spTree>
    <p:extLst>
      <p:ext uri="{BB962C8B-B14F-4D97-AF65-F5344CB8AC3E}">
        <p14:creationId xmlns:p14="http://schemas.microsoft.com/office/powerpoint/2010/main" val="37686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government decreases spending by $100 million dollars. If the MPC = 0.4, what is the total effect on AD?</a:t>
            </a:r>
          </a:p>
          <a:p>
            <a:r>
              <a:rPr lang="en-US" dirty="0">
                <a:solidFill>
                  <a:srgbClr val="FF0000"/>
                </a:solidFill>
              </a:rPr>
              <a:t>Total effect on AD = -100 million x 1/(1-0.4) = -166.67 million</a:t>
            </a:r>
          </a:p>
        </p:txBody>
      </p:sp>
    </p:spTree>
    <p:extLst>
      <p:ext uri="{BB962C8B-B14F-4D97-AF65-F5344CB8AC3E}">
        <p14:creationId xmlns:p14="http://schemas.microsoft.com/office/powerpoint/2010/main" val="4100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0092" y="1825625"/>
            <a:ext cx="3393707" cy="4351338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Answer:</a:t>
            </a:r>
          </a:p>
          <a:p>
            <a:r>
              <a:rPr lang="en-AU" dirty="0">
                <a:solidFill>
                  <a:srgbClr val="FF0000"/>
                </a:solidFill>
              </a:rPr>
              <a:t>Change in Income = 1000</a:t>
            </a:r>
          </a:p>
          <a:p>
            <a:r>
              <a:rPr lang="en-AU" dirty="0">
                <a:solidFill>
                  <a:srgbClr val="FF0000"/>
                </a:solidFill>
              </a:rPr>
              <a:t>Change in consumption = 600</a:t>
            </a:r>
          </a:p>
          <a:p>
            <a:r>
              <a:rPr lang="en-AU" dirty="0">
                <a:solidFill>
                  <a:srgbClr val="FF0000"/>
                </a:solidFill>
              </a:rPr>
              <a:t>Therefore MPC = 0.6</a:t>
            </a:r>
          </a:p>
          <a:p>
            <a:r>
              <a:rPr lang="en-AU" dirty="0">
                <a:solidFill>
                  <a:srgbClr val="FF0000"/>
                </a:solidFill>
              </a:rPr>
              <a:t>MPS = 1-0.6 = 0.4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1468" y="365125"/>
            <a:ext cx="7375232" cy="51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8985" cy="1325563"/>
          </a:xfrm>
        </p:spPr>
        <p:txBody>
          <a:bodyPr/>
          <a:lstStyle/>
          <a:p>
            <a:r>
              <a:rPr lang="en-US" dirty="0"/>
              <a:t>Fiscal Policy and the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764" y="1825625"/>
            <a:ext cx="3187440" cy="4351338"/>
          </a:xfrm>
        </p:spPr>
        <p:txBody>
          <a:bodyPr/>
          <a:lstStyle/>
          <a:p>
            <a:r>
              <a:rPr lang="en-US" dirty="0"/>
              <a:t>We have looked at how government can increase spending through fiscal policy.</a:t>
            </a:r>
          </a:p>
          <a:p>
            <a:r>
              <a:rPr lang="en-US" dirty="0"/>
              <a:t>We will soon see that this can have a multiplied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9" y="1919791"/>
            <a:ext cx="5753903" cy="416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335" y="230188"/>
            <a:ext cx="2173150" cy="8493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4940145">
            <a:off x="10093148" y="1586382"/>
            <a:ext cx="1500815" cy="964134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806" y="2986409"/>
            <a:ext cx="2173150" cy="849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335" y="3846973"/>
            <a:ext cx="2173150" cy="849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733" y="4696318"/>
            <a:ext cx="2173150" cy="8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62" y="222512"/>
            <a:ext cx="10515600" cy="1067763"/>
          </a:xfrm>
        </p:spPr>
        <p:txBody>
          <a:bodyPr/>
          <a:lstStyle/>
          <a:p>
            <a:r>
              <a:rPr lang="en-US" dirty="0"/>
              <a:t>Simplifying Terms in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2" y="1290275"/>
            <a:ext cx="7150619" cy="22266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some of these questions we will see some seemingly confusing terms and changes to factors such as: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Lump sum taxes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Autonomous consumption/investment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No international trade</a:t>
            </a:r>
          </a:p>
          <a:p>
            <a:r>
              <a:rPr lang="en-US" dirty="0"/>
              <a:t>These terms are actually </a:t>
            </a:r>
            <a:r>
              <a:rPr lang="en-US" dirty="0">
                <a:solidFill>
                  <a:srgbClr val="00B0F0"/>
                </a:solidFill>
              </a:rPr>
              <a:t>used to simplify the question </a:t>
            </a:r>
            <a:r>
              <a:rPr lang="en-US" dirty="0"/>
              <a:t>and so for these questions the </a:t>
            </a:r>
            <a:r>
              <a:rPr lang="en-US" dirty="0">
                <a:solidFill>
                  <a:srgbClr val="00B0F0"/>
                </a:solidFill>
              </a:rPr>
              <a:t>MPC will not be affected.</a:t>
            </a:r>
          </a:p>
          <a:p>
            <a:pPr lvl="1"/>
            <a:r>
              <a:rPr lang="en-US" dirty="0"/>
              <a:t>Because the real economy is complex, many factors affect each other which would  make the question more difficult.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79" y="4694087"/>
            <a:ext cx="2244269" cy="195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4131" y="222512"/>
            <a:ext cx="4014697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Some terms such as: lump sum taxes, autonomous consumption and reference to international trade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 They simplify the question so that MPC isn’t affected.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624" y="3606915"/>
            <a:ext cx="272808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Lump Sum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that is paid by everyone regardless of income, consumption or other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Eg</a:t>
            </a:r>
            <a:r>
              <a:rPr lang="en-US" sz="1600" dirty="0"/>
              <a:t>. We live in a country where everyone must pay $100 in tax at the beginning of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Therefore the </a:t>
            </a:r>
            <a:r>
              <a:rPr lang="en-US" sz="1600" dirty="0">
                <a:solidFill>
                  <a:srgbClr val="00B0F0"/>
                </a:solidFill>
              </a:rPr>
              <a:t>MPC won’t be affected</a:t>
            </a:r>
            <a:r>
              <a:rPr lang="en-US" sz="1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018" y="3589330"/>
            <a:ext cx="247897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Autonomous consumption/investment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Spending that happens regardless of income.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Eg</a:t>
            </a:r>
            <a:r>
              <a:rPr lang="en-US" sz="1600" dirty="0"/>
              <a:t>. You make $500 a year and spend $100. You make $1 million a year and spend $100.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Therefore the </a:t>
            </a:r>
            <a:r>
              <a:rPr lang="en-US" sz="1600" dirty="0">
                <a:solidFill>
                  <a:srgbClr val="00B0F0"/>
                </a:solidFill>
              </a:rPr>
              <a:t>MPC won’t be affected</a:t>
            </a:r>
            <a:r>
              <a:rPr lang="en-US" sz="1600" dirty="0"/>
              <a:t>. </a:t>
            </a:r>
          </a:p>
        </p:txBody>
      </p:sp>
      <p:pic>
        <p:nvPicPr>
          <p:cNvPr id="8" name="Picture 2" descr="Simple things – It's not that simple – Jakob Busk Søren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86" y="1877091"/>
            <a:ext cx="3613226" cy="18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17773" y="3516923"/>
            <a:ext cx="196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Autonomous investment – not affected by outside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8144" y="3580811"/>
            <a:ext cx="196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Investment – could be affected by many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0835" y="3580811"/>
            <a:ext cx="247897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No International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Without any international trade, people can only buy within their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Therefore there won’t be any spending that will reduce the MPC and so the </a:t>
            </a:r>
            <a:r>
              <a:rPr lang="en-US" sz="1600" dirty="0">
                <a:solidFill>
                  <a:srgbClr val="00B0F0"/>
                </a:solidFill>
              </a:rPr>
              <a:t>MPC won’t be affected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2180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we have to consider how taxes affect different parts of the economy such as the MPC if we have lump sum taxes?</a:t>
            </a:r>
          </a:p>
          <a:p>
            <a:r>
              <a:rPr lang="en-US" dirty="0">
                <a:solidFill>
                  <a:srgbClr val="FF0000"/>
                </a:solidFill>
              </a:rPr>
              <a:t>No, it is the most simple version of tax that does not affect and is not affected by other variables.</a:t>
            </a:r>
          </a:p>
          <a:p>
            <a:r>
              <a:rPr lang="en-US" dirty="0"/>
              <a:t>Do we have to think of autonomous investment as any different to investment?</a:t>
            </a:r>
          </a:p>
          <a:p>
            <a:r>
              <a:rPr lang="en-US" dirty="0">
                <a:solidFill>
                  <a:srgbClr val="FF0000"/>
                </a:solidFill>
              </a:rPr>
              <a:t>No.</a:t>
            </a:r>
          </a:p>
          <a:p>
            <a:r>
              <a:rPr lang="en-US" dirty="0"/>
              <a:t>Do we have to think of autonomous consumption as any different to consumption?</a:t>
            </a:r>
          </a:p>
          <a:p>
            <a:r>
              <a:rPr lang="en-US" dirty="0">
                <a:solidFill>
                  <a:srgbClr val="FF0000"/>
                </a:solidFill>
              </a:rPr>
              <a:t>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Multiplier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MPC + MPS = 1</a:t>
            </a:r>
          </a:p>
          <a:p>
            <a:r>
              <a:rPr lang="en-AU" dirty="0"/>
              <a:t>Multiplier </a:t>
            </a:r>
          </a:p>
          <a:p>
            <a:r>
              <a:rPr lang="en-AU" b="1" dirty="0"/>
              <a:t>∆GDP </a:t>
            </a:r>
            <a:r>
              <a:rPr lang="en-US" b="1" dirty="0"/>
              <a:t>= </a:t>
            </a:r>
            <a:r>
              <a:rPr lang="en-AU" b="1" dirty="0"/>
              <a:t>∆</a:t>
            </a:r>
            <a:r>
              <a:rPr lang="en-US" b="1" dirty="0"/>
              <a:t>Original spending x Multiplier </a:t>
            </a:r>
          </a:p>
          <a:p>
            <a:pPr marL="0" indent="0">
              <a:buNone/>
            </a:pPr>
            <a:r>
              <a:rPr lang="en-US" b="1" dirty="0"/>
              <a:t>= </a:t>
            </a:r>
            <a:r>
              <a:rPr lang="en-AU" b="1" dirty="0">
                <a:latin typeface="Script MT Bold" panose="03040602040607080904" pitchFamily="66" charset="0"/>
              </a:rPr>
              <a:t>∆</a:t>
            </a:r>
            <a:r>
              <a:rPr lang="en-US" b="1" dirty="0"/>
              <a:t>Original spending x 1/(1-MPC)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22" y="2277280"/>
            <a:ext cx="4744112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If the marginal propensity to save is 0.9, then the marginal propensity to consume is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0.1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0.3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0.9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1.0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10.0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Answer: MPC + MPS = 1 therefore, MPC = 0.1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5053" y="368968"/>
            <a:ext cx="2374231" cy="36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(400 Questions)</a:t>
            </a:r>
          </a:p>
        </p:txBody>
      </p:sp>
    </p:spTree>
    <p:extLst>
      <p:ext uri="{BB962C8B-B14F-4D97-AF65-F5344CB8AC3E}">
        <p14:creationId xmlns:p14="http://schemas.microsoft.com/office/powerpoint/2010/main" val="8009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If the marginal propensity to consume equals 0.8, then the multiplier is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2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5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8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10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Answer: spending multiplier = 1/(1-MPC) = 1/(1-0.8) = 1/0.2 = 5</a:t>
            </a:r>
            <a:endParaRPr lang="en-US" dirty="0">
              <a:solidFill>
                <a:srgbClr val="FF0000"/>
              </a:solidFill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If the marginal propensity to consume increases, which of the following is necessarily true?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marginal propensity to save decreases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marginal tax rate increases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economy is nearing full employment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Consumption is unaffected when income changes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unemployment rate increases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Answer: A, because MPC + MPS =1, an increase in MPC means a decrease in MPS</a:t>
            </a:r>
          </a:p>
        </p:txBody>
      </p:sp>
    </p:spTree>
    <p:extLst>
      <p:ext uri="{BB962C8B-B14F-4D97-AF65-F5344CB8AC3E}">
        <p14:creationId xmlns:p14="http://schemas.microsoft.com/office/powerpoint/2010/main" val="31851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value of the spending multiplier increases when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marginal propensity to save decreases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government spending decreases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tax rates are increased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imports increase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exports decrease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Answer: Multiplier = 1/MPS, Therefore as MPS decreases, the multiplier increases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Therefore, A</a:t>
            </a:r>
            <a:endParaRPr lang="en-US" dirty="0">
              <a:solidFill>
                <a:srgbClr val="FF0000"/>
              </a:solidFill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Terry’s marginal propensity to consume is 0.8. Last year he earned $50,000 in disposable income and spent $45,000. If Terry’s disposable income this year increased to $60,000, his consumption spending increased by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$4,000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$5,000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$8.000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$9.000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$10,000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Answer: MPC = change of consumption/change of income</a:t>
            </a:r>
          </a:p>
          <a:p>
            <a:r>
              <a:rPr lang="en-US" dirty="0">
                <a:solidFill>
                  <a:srgbClr val="FF0000"/>
                </a:solidFill>
              </a:rPr>
              <a:t>Therefore change of consumption = MPC x change of income</a:t>
            </a:r>
          </a:p>
          <a:p>
            <a:r>
              <a:rPr lang="en-US" dirty="0">
                <a:solidFill>
                  <a:srgbClr val="FF0000"/>
                </a:solidFill>
              </a:rPr>
              <a:t>Therefore change of consumption = 0.8 x (60,000 – 50,000) = 8000</a:t>
            </a:r>
          </a:p>
        </p:txBody>
      </p:sp>
    </p:spTree>
    <p:extLst>
      <p:ext uri="{BB962C8B-B14F-4D97-AF65-F5344CB8AC3E}">
        <p14:creationId xmlns:p14="http://schemas.microsoft.com/office/powerpoint/2010/main" val="14812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Suppose that the marginal propensity to consume is equal to 0.8 in a closed economy with only lump-sum taxes. What is the maximum increase in output that can be caused by a $50 billion increase in government spending?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$40 billion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$50 billion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$100 billion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$250 billion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$400 billion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Change GDP = Change G x Multiplier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= 50 </a:t>
            </a:r>
            <a:r>
              <a:rPr lang="en-GB" dirty="0" err="1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bn</a:t>
            </a:r>
            <a:r>
              <a:rPr lang="en-GB" dirty="0">
                <a:solidFill>
                  <a:srgbClr val="FF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x 1/(1-0.8) = 50 x 5 = 250bn</a:t>
            </a:r>
            <a:endParaRPr lang="en-US" dirty="0">
              <a:solidFill>
                <a:srgbClr val="FF0000"/>
              </a:solidFill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Which of the following statements about the marginal propensity to consume is true?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It is always equal to the money multiplier.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It is equal to the percentage of total income that is spent on consumption.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It increases as individuals increase their savings.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It determines the size of the spending multiplier.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It is always equal to the marginal propensity to save.</a:t>
            </a:r>
            <a:endParaRPr lang="en-US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Answer: D, we will soon see why B is not correct. </a:t>
            </a:r>
          </a:p>
        </p:txBody>
      </p:sp>
    </p:spTree>
    <p:extLst>
      <p:ext uri="{BB962C8B-B14F-4D97-AF65-F5344CB8AC3E}">
        <p14:creationId xmlns:p14="http://schemas.microsoft.com/office/powerpoint/2010/main" val="28541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370" y="4123614"/>
            <a:ext cx="4382112" cy="1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13" y="1690688"/>
            <a:ext cx="1533739" cy="100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54" y="2690952"/>
            <a:ext cx="1533739" cy="1000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41" y="2690952"/>
            <a:ext cx="1533739" cy="100026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82" y="4016516"/>
            <a:ext cx="4382112" cy="1476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61" y="2873638"/>
            <a:ext cx="1533739" cy="1000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47" y="1260848"/>
            <a:ext cx="3534268" cy="1381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176" y="2663076"/>
            <a:ext cx="3534268" cy="1381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04" y="2670990"/>
            <a:ext cx="3534268" cy="1381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23614"/>
            <a:ext cx="3534268" cy="1381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69" y="4072270"/>
            <a:ext cx="3534268" cy="13813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868" y="4123614"/>
            <a:ext cx="3534268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Government Multipliers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Governments also spend! </a:t>
            </a:r>
          </a:p>
          <a:p>
            <a:r>
              <a:rPr lang="en-AU" dirty="0"/>
              <a:t>So their spending will also have a multiplier effect. But they also raise tax. What effect does this have? </a:t>
            </a:r>
          </a:p>
        </p:txBody>
      </p:sp>
    </p:spTree>
    <p:extLst>
      <p:ext uri="{BB962C8B-B14F-4D97-AF65-F5344CB8AC3E}">
        <p14:creationId xmlns:p14="http://schemas.microsoft.com/office/powerpoint/2010/main" val="2364385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021"/>
          </a:xfrm>
        </p:spPr>
        <p:txBody>
          <a:bodyPr/>
          <a:lstStyle/>
          <a:p>
            <a:r>
              <a:rPr lang="en-US" dirty="0"/>
              <a:t>Effect of Government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18" y="1825625"/>
            <a:ext cx="457648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Simply put, </a:t>
            </a:r>
            <a:r>
              <a:rPr lang="en-US" dirty="0">
                <a:solidFill>
                  <a:srgbClr val="00B0F0"/>
                </a:solidFill>
              </a:rPr>
              <a:t>an initial increase</a:t>
            </a:r>
            <a:r>
              <a:rPr lang="en-US" dirty="0"/>
              <a:t> in any part of C+I+G+(X-M) </a:t>
            </a:r>
            <a:r>
              <a:rPr lang="en-US" dirty="0">
                <a:solidFill>
                  <a:srgbClr val="00B0F0"/>
                </a:solidFill>
              </a:rPr>
              <a:t>will cause a total effect that is larger </a:t>
            </a:r>
            <a:r>
              <a:rPr lang="en-US" dirty="0"/>
              <a:t>than the initial increase because of a ‘ripple effect.’</a:t>
            </a:r>
          </a:p>
          <a:p>
            <a:r>
              <a:rPr lang="en-US" dirty="0" err="1"/>
              <a:t>Eg</a:t>
            </a:r>
            <a:r>
              <a:rPr lang="en-US" dirty="0"/>
              <a:t>. Government spending G of $1 million will have a &gt; than $1 million effect</a:t>
            </a:r>
          </a:p>
          <a:p>
            <a:r>
              <a:rPr lang="en-US" dirty="0"/>
              <a:t>The effect on AD will be larger than the initial change if the multiplier is more than 1.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0" y="1825625"/>
            <a:ext cx="5753903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0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8" y="44016"/>
            <a:ext cx="10230117" cy="1006660"/>
          </a:xfrm>
        </p:spPr>
        <p:txBody>
          <a:bodyPr/>
          <a:lstStyle/>
          <a:p>
            <a:r>
              <a:rPr lang="en-US" dirty="0"/>
              <a:t>Government Spending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0" y="1092395"/>
            <a:ext cx="4863170" cy="33811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When the </a:t>
            </a:r>
            <a:r>
              <a:rPr lang="en-US" dirty="0">
                <a:solidFill>
                  <a:srgbClr val="00B0F0"/>
                </a:solidFill>
              </a:rPr>
              <a:t>government spends (</a:t>
            </a:r>
            <a:r>
              <a:rPr lang="en-US" dirty="0" err="1">
                <a:solidFill>
                  <a:srgbClr val="00B0F0"/>
                </a:solidFill>
              </a:rPr>
              <a:t>eg</a:t>
            </a:r>
            <a:r>
              <a:rPr lang="en-US" dirty="0">
                <a:solidFill>
                  <a:srgbClr val="00B0F0"/>
                </a:solidFill>
              </a:rPr>
              <a:t>. Fiscal Policy) </a:t>
            </a:r>
            <a:r>
              <a:rPr lang="en-US" dirty="0"/>
              <a:t>money it </a:t>
            </a:r>
            <a:r>
              <a:rPr lang="en-US" dirty="0">
                <a:solidFill>
                  <a:srgbClr val="00B0F0"/>
                </a:solidFill>
              </a:rPr>
              <a:t>has the same spending multiplier effect</a:t>
            </a:r>
            <a:r>
              <a:rPr lang="en-US" dirty="0"/>
              <a:t>!</a:t>
            </a:r>
          </a:p>
          <a:p>
            <a:r>
              <a:rPr lang="en-US" dirty="0"/>
              <a:t>This is the </a:t>
            </a:r>
            <a:r>
              <a:rPr lang="en-US" dirty="0">
                <a:solidFill>
                  <a:srgbClr val="00B0F0"/>
                </a:solidFill>
              </a:rPr>
              <a:t>same multiplier </a:t>
            </a:r>
            <a:r>
              <a:rPr lang="en-US" dirty="0"/>
              <a:t>we use for all the different spending (C, I, G, (X-M))!</a:t>
            </a:r>
          </a:p>
          <a:p>
            <a:r>
              <a:rPr lang="en-US" dirty="0" err="1"/>
              <a:t>Ie</a:t>
            </a:r>
            <a:r>
              <a:rPr lang="en-US" dirty="0"/>
              <a:t>. multiplier = 1/MPS or 1/(1-MPC)</a:t>
            </a:r>
          </a:p>
          <a:p>
            <a:r>
              <a:rPr lang="en-US" dirty="0"/>
              <a:t>In fact, </a:t>
            </a:r>
            <a:r>
              <a:rPr lang="en-US" dirty="0">
                <a:solidFill>
                  <a:srgbClr val="00B050"/>
                </a:solidFill>
              </a:rPr>
              <a:t>C, I, G, X</a:t>
            </a:r>
            <a:r>
              <a:rPr lang="en-US" dirty="0"/>
              <a:t> will all have the </a:t>
            </a:r>
            <a:r>
              <a:rPr lang="en-US" dirty="0">
                <a:solidFill>
                  <a:srgbClr val="00B050"/>
                </a:solidFill>
              </a:rPr>
              <a:t>same multiplier effect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75176" y="3523035"/>
            <a:ext cx="2996271" cy="1872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8753" y="1476001"/>
            <a:ext cx="6033247" cy="1872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14" y="2966043"/>
            <a:ext cx="1446727" cy="56543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8198977" y="2840356"/>
            <a:ext cx="1636854" cy="875726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102" y="2357558"/>
            <a:ext cx="1446727" cy="56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318" y="2957602"/>
            <a:ext cx="1446727" cy="565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236" y="3597480"/>
            <a:ext cx="1446727" cy="565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67" y="4690402"/>
            <a:ext cx="2791215" cy="1409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81" y="4934993"/>
            <a:ext cx="2210108" cy="1533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607" y="4934993"/>
            <a:ext cx="1695687" cy="1552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871" y="4964310"/>
            <a:ext cx="2076740" cy="153373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9246990">
            <a:off x="4832852" y="3998194"/>
            <a:ext cx="1794420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 rot="14911059">
            <a:off x="6774239" y="4164909"/>
            <a:ext cx="1794420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 rot="17691442">
            <a:off x="5836525" y="4055730"/>
            <a:ext cx="1794420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 rot="12582166">
            <a:off x="7553271" y="4198303"/>
            <a:ext cx="2748440" cy="49394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204882" y="4302704"/>
            <a:ext cx="2347778" cy="20629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Government spending, Investment, Exports have the same multiplier effect as consumption.</a:t>
            </a:r>
          </a:p>
          <a:p>
            <a:r>
              <a:rPr lang="en-AU" dirty="0">
                <a:solidFill>
                  <a:srgbClr val="FF0000"/>
                </a:solidFill>
              </a:rPr>
              <a:t>= 1/(1-MPC) = 1/MPS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947" y="746265"/>
            <a:ext cx="2711440" cy="19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government spends $500 million increasing military spending, what will be the total effect on the economy if the MPC = 0.75.</a:t>
            </a:r>
          </a:p>
          <a:p>
            <a:r>
              <a:rPr lang="en-US" dirty="0">
                <a:solidFill>
                  <a:srgbClr val="FF0000"/>
                </a:solidFill>
              </a:rPr>
              <a:t>∆GDP = ∆G x 1/(1-MPC) = +500 x 1/(1-0.75) = 500 x 4 = 2000</a:t>
            </a:r>
          </a:p>
          <a:p>
            <a:r>
              <a:rPr lang="en-US" dirty="0">
                <a:solidFill>
                  <a:srgbClr val="FF0000"/>
                </a:solidFill>
              </a:rPr>
              <a:t>= 2000 million = +2 billion</a:t>
            </a:r>
          </a:p>
        </p:txBody>
      </p:sp>
    </p:spTree>
    <p:extLst>
      <p:ext uri="{BB962C8B-B14F-4D97-AF65-F5344CB8AC3E}">
        <p14:creationId xmlns:p14="http://schemas.microsoft.com/office/powerpoint/2010/main" val="262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157017"/>
            <a:ext cx="7430651" cy="812576"/>
          </a:xfrm>
        </p:spPr>
        <p:txBody>
          <a:bodyPr>
            <a:normAutofit/>
          </a:bodyPr>
          <a:lstStyle/>
          <a:p>
            <a:r>
              <a:rPr lang="en-US" dirty="0"/>
              <a:t>Government Tax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41" y="1109087"/>
            <a:ext cx="6830961" cy="32631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Remember that </a:t>
            </a:r>
            <a:r>
              <a:rPr lang="en-US" dirty="0">
                <a:solidFill>
                  <a:srgbClr val="FF0000"/>
                </a:solidFill>
              </a:rPr>
              <a:t>tax is a leakage </a:t>
            </a:r>
            <a:r>
              <a:rPr lang="en-US" dirty="0"/>
              <a:t>and therefore the </a:t>
            </a:r>
            <a:r>
              <a:rPr lang="en-US" dirty="0">
                <a:solidFill>
                  <a:srgbClr val="FF0000"/>
                </a:solidFill>
              </a:rPr>
              <a:t>government tax multiplier is negative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because the money is taken out of your pocket so you can’t spend it.</a:t>
            </a:r>
          </a:p>
          <a:p>
            <a:r>
              <a:rPr lang="en-US" dirty="0"/>
              <a:t>However, the money you are taxed would not have been completely spent.</a:t>
            </a:r>
          </a:p>
          <a:p>
            <a:pPr lvl="1"/>
            <a:r>
              <a:rPr lang="en-US" dirty="0"/>
              <a:t>Let’s say the government taxes you $500 and your MPC = 0.8 (spend 80% of additional income)</a:t>
            </a:r>
          </a:p>
          <a:p>
            <a:pPr lvl="1"/>
            <a:r>
              <a:rPr lang="en-US" dirty="0"/>
              <a:t>You would have spent some of this money… but not all of it! you would have </a:t>
            </a:r>
            <a:r>
              <a:rPr lang="en-US" b="1" dirty="0"/>
              <a:t>only spent $400 dollars. </a:t>
            </a:r>
          </a:p>
          <a:p>
            <a:pPr lvl="1"/>
            <a:r>
              <a:rPr lang="en-US" dirty="0"/>
              <a:t>So the money taken out of the economy is only </a:t>
            </a:r>
            <a:r>
              <a:rPr lang="en-US" b="1" dirty="0"/>
              <a:t>80% of the amount taxed… </a:t>
            </a:r>
            <a:r>
              <a:rPr lang="en-US" b="1" dirty="0" err="1"/>
              <a:t>ie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the MPC</a:t>
            </a:r>
          </a:p>
          <a:p>
            <a:pPr lvl="1"/>
            <a:r>
              <a:rPr lang="en-US" dirty="0"/>
              <a:t>That $400 would have seen the same multiplier and so we multiply this by the same multiplier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8753" y="1476001"/>
            <a:ext cx="6033247" cy="1872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4100" y="564064"/>
            <a:ext cx="4670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Government Tax Multiplier: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76571" y="1454284"/>
            <a:ext cx="96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MPC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3895" y="2562966"/>
            <a:ext cx="367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non-textbook way of expressing it is 1 less than the regular multiplier… we have 1 less round of spending (only 80% of the first round for example)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14" y="4811456"/>
            <a:ext cx="3581900" cy="1733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857" y="4922883"/>
            <a:ext cx="3667637" cy="1600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5214" y="4372234"/>
            <a:ext cx="26900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Spending Multiplier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388" y="4362376"/>
            <a:ext cx="391536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Government Tax Multiplier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59" y="1554659"/>
            <a:ext cx="466790" cy="30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135" y="4454013"/>
            <a:ext cx="398206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Government spending multiplier = normal multiplier</a:t>
            </a:r>
          </a:p>
          <a:p>
            <a:r>
              <a:rPr lang="en-AU" dirty="0">
                <a:solidFill>
                  <a:srgbClr val="FF0000"/>
                </a:solidFill>
              </a:rPr>
              <a:t>Government tax multiplier = negative in value because it reduces spending and it is not as large as the normal multiplier.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7D51B-F08A-DD44-48A8-4EAC1811A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727" y="1050801"/>
            <a:ext cx="2093622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formula for the tax multiplier?</a:t>
            </a:r>
          </a:p>
          <a:p>
            <a:r>
              <a:rPr lang="en-US" dirty="0">
                <a:solidFill>
                  <a:srgbClr val="FF0000"/>
                </a:solidFill>
              </a:rPr>
              <a:t>- MPC / (1-MPC)</a:t>
            </a:r>
          </a:p>
          <a:p>
            <a:r>
              <a:rPr lang="en-US" dirty="0"/>
              <a:t>Why is it negative?</a:t>
            </a:r>
          </a:p>
          <a:p>
            <a:r>
              <a:rPr lang="en-US" dirty="0">
                <a:solidFill>
                  <a:srgbClr val="FF0000"/>
                </a:solidFill>
              </a:rPr>
              <a:t>Because tax will decrease spending in the economy.</a:t>
            </a:r>
          </a:p>
          <a:p>
            <a:r>
              <a:rPr lang="en-US" dirty="0"/>
              <a:t>Why is it multiplied by the MPC on the numerator?</a:t>
            </a:r>
          </a:p>
          <a:p>
            <a:r>
              <a:rPr lang="en-US" dirty="0">
                <a:solidFill>
                  <a:srgbClr val="FF0000"/>
                </a:solidFill>
              </a:rPr>
              <a:t>Because when you are taxed $x you would have spent </a:t>
            </a:r>
            <a:r>
              <a:rPr lang="en-US" dirty="0" err="1">
                <a:solidFill>
                  <a:srgbClr val="FF0000"/>
                </a:solidFill>
              </a:rPr>
              <a:t>MPC.x</a:t>
            </a:r>
            <a:r>
              <a:rPr lang="en-US" dirty="0">
                <a:solidFill>
                  <a:srgbClr val="FF0000"/>
                </a:solidFill>
              </a:rPr>
              <a:t> of that money. </a:t>
            </a:r>
          </a:p>
          <a:p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. If you are taxed $500, you might have spent $400.</a:t>
            </a:r>
          </a:p>
        </p:txBody>
      </p:sp>
    </p:spTree>
    <p:extLst>
      <p:ext uri="{BB962C8B-B14F-4D97-AF65-F5344CB8AC3E}">
        <p14:creationId xmlns:p14="http://schemas.microsoft.com/office/powerpoint/2010/main" val="42944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104112" y="1413587"/>
            <a:ext cx="5751827" cy="34886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108199" y="1474442"/>
            <a:ext cx="5751827" cy="34886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Multipliers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6687" y="1466462"/>
            <a:ext cx="5157787" cy="584356"/>
          </a:xfrm>
        </p:spPr>
        <p:txBody>
          <a:bodyPr/>
          <a:lstStyle/>
          <a:p>
            <a:r>
              <a:rPr lang="en-US" dirty="0"/>
              <a:t>Government Spending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6687" y="2050818"/>
            <a:ext cx="5157787" cy="958876"/>
          </a:xfrm>
        </p:spPr>
        <p:txBody>
          <a:bodyPr/>
          <a:lstStyle/>
          <a:p>
            <a:r>
              <a:rPr lang="en-US" dirty="0"/>
              <a:t>Government Spending Multiplier = 1/(1-MPC)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25301" y="1474442"/>
            <a:ext cx="5183188" cy="548530"/>
          </a:xfrm>
        </p:spPr>
        <p:txBody>
          <a:bodyPr/>
          <a:lstStyle/>
          <a:p>
            <a:r>
              <a:rPr lang="en-US" dirty="0"/>
              <a:t>Government Taxation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64010" y="2028526"/>
            <a:ext cx="5183188" cy="1028849"/>
          </a:xfrm>
        </p:spPr>
        <p:txBody>
          <a:bodyPr/>
          <a:lstStyle/>
          <a:p>
            <a:r>
              <a:rPr lang="en-US" dirty="0"/>
              <a:t>Government Taxation Multiplier = </a:t>
            </a:r>
            <a:r>
              <a:rPr lang="en-US" dirty="0">
                <a:solidFill>
                  <a:srgbClr val="FF0000"/>
                </a:solidFill>
              </a:rPr>
              <a:t>-MPC </a:t>
            </a:r>
            <a:r>
              <a:rPr lang="en-US" dirty="0"/>
              <a:t>x 1/(1-MPC)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2470" y="4955103"/>
            <a:ext cx="10408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One thing to note, is that the </a:t>
            </a:r>
            <a:r>
              <a:rPr lang="en-AU" sz="2000" dirty="0">
                <a:solidFill>
                  <a:srgbClr val="00B0F0"/>
                </a:solidFill>
              </a:rPr>
              <a:t>Government spending multiplier </a:t>
            </a:r>
            <a:r>
              <a:rPr lang="en-AU" sz="2000" dirty="0"/>
              <a:t>is </a:t>
            </a:r>
            <a:r>
              <a:rPr lang="en-AU" sz="2000" dirty="0">
                <a:solidFill>
                  <a:srgbClr val="00B0F0"/>
                </a:solidFill>
              </a:rPr>
              <a:t>larger than the Government Tax multiplier</a:t>
            </a:r>
            <a:r>
              <a:rPr lang="en-AU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Therefore the </a:t>
            </a:r>
            <a:r>
              <a:rPr lang="en-AU" sz="2000" dirty="0">
                <a:solidFill>
                  <a:srgbClr val="00B0F0"/>
                </a:solidFill>
              </a:rPr>
              <a:t>government can increase the total expenditure = GDP </a:t>
            </a:r>
            <a:r>
              <a:rPr lang="en-AU" sz="2000" dirty="0"/>
              <a:t>even if the taxes are the same size as government spending.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Of course, in the real world it isn’t always that simple and the multiplier can be much smaller than anticipated, especially in a recession when confidence is low.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9" y="3652483"/>
            <a:ext cx="1446727" cy="56543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211132" y="3526796"/>
            <a:ext cx="1636854" cy="875726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257" y="3043998"/>
            <a:ext cx="1446727" cy="565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473" y="3644042"/>
            <a:ext cx="1446727" cy="565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391" y="4283920"/>
            <a:ext cx="1446727" cy="565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34" y="3473078"/>
            <a:ext cx="1446727" cy="565433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8045597" y="3347391"/>
            <a:ext cx="1636854" cy="875726"/>
          </a:xfrm>
          <a:custGeom>
            <a:avLst/>
            <a:gdLst>
              <a:gd name="connsiteX0" fmla="*/ 0 w 6067077"/>
              <a:gd name="connsiteY0" fmla="*/ 1188758 h 1631210"/>
              <a:gd name="connsiteX1" fmla="*/ 9832 w 6067077"/>
              <a:gd name="connsiteY1" fmla="*/ 1237920 h 1631210"/>
              <a:gd name="connsiteX2" fmla="*/ 29497 w 6067077"/>
              <a:gd name="connsiteY2" fmla="*/ 1267417 h 1631210"/>
              <a:gd name="connsiteX3" fmla="*/ 68826 w 6067077"/>
              <a:gd name="connsiteY3" fmla="*/ 1316578 h 1631210"/>
              <a:gd name="connsiteX4" fmla="*/ 88490 w 6067077"/>
              <a:gd name="connsiteY4" fmla="*/ 1346075 h 1631210"/>
              <a:gd name="connsiteX5" fmla="*/ 127819 w 6067077"/>
              <a:gd name="connsiteY5" fmla="*/ 1375571 h 1631210"/>
              <a:gd name="connsiteX6" fmla="*/ 206477 w 6067077"/>
              <a:gd name="connsiteY6" fmla="*/ 1464062 h 1631210"/>
              <a:gd name="connsiteX7" fmla="*/ 235974 w 6067077"/>
              <a:gd name="connsiteY7" fmla="*/ 1493558 h 1631210"/>
              <a:gd name="connsiteX8" fmla="*/ 314632 w 6067077"/>
              <a:gd name="connsiteY8" fmla="*/ 1532888 h 1631210"/>
              <a:gd name="connsiteX9" fmla="*/ 383458 w 6067077"/>
              <a:gd name="connsiteY9" fmla="*/ 1552552 h 1631210"/>
              <a:gd name="connsiteX10" fmla="*/ 422787 w 6067077"/>
              <a:gd name="connsiteY10" fmla="*/ 1572217 h 1631210"/>
              <a:gd name="connsiteX11" fmla="*/ 511277 w 6067077"/>
              <a:gd name="connsiteY11" fmla="*/ 1591881 h 1631210"/>
              <a:gd name="connsiteX12" fmla="*/ 560439 w 6067077"/>
              <a:gd name="connsiteY12" fmla="*/ 1611546 h 1631210"/>
              <a:gd name="connsiteX13" fmla="*/ 648929 w 6067077"/>
              <a:gd name="connsiteY13" fmla="*/ 1631210 h 1631210"/>
              <a:gd name="connsiteX14" fmla="*/ 1415845 w 6067077"/>
              <a:gd name="connsiteY14" fmla="*/ 1621378 h 1631210"/>
              <a:gd name="connsiteX15" fmla="*/ 1504336 w 6067077"/>
              <a:gd name="connsiteY15" fmla="*/ 1572217 h 1631210"/>
              <a:gd name="connsiteX16" fmla="*/ 1573161 w 6067077"/>
              <a:gd name="connsiteY16" fmla="*/ 1532888 h 1631210"/>
              <a:gd name="connsiteX17" fmla="*/ 1602658 w 6067077"/>
              <a:gd name="connsiteY17" fmla="*/ 1503391 h 1631210"/>
              <a:gd name="connsiteX18" fmla="*/ 1651819 w 6067077"/>
              <a:gd name="connsiteY18" fmla="*/ 1493558 h 1631210"/>
              <a:gd name="connsiteX19" fmla="*/ 1681316 w 6067077"/>
              <a:gd name="connsiteY19" fmla="*/ 1454229 h 1631210"/>
              <a:gd name="connsiteX20" fmla="*/ 1769807 w 6067077"/>
              <a:gd name="connsiteY20" fmla="*/ 1395236 h 1631210"/>
              <a:gd name="connsiteX21" fmla="*/ 1828800 w 6067077"/>
              <a:gd name="connsiteY21" fmla="*/ 1346075 h 1631210"/>
              <a:gd name="connsiteX22" fmla="*/ 1848465 w 6067077"/>
              <a:gd name="connsiteY22" fmla="*/ 1316578 h 1631210"/>
              <a:gd name="connsiteX23" fmla="*/ 1877961 w 6067077"/>
              <a:gd name="connsiteY23" fmla="*/ 1296913 h 1631210"/>
              <a:gd name="connsiteX24" fmla="*/ 1927123 w 6067077"/>
              <a:gd name="connsiteY24" fmla="*/ 1228088 h 1631210"/>
              <a:gd name="connsiteX25" fmla="*/ 1956619 w 6067077"/>
              <a:gd name="connsiteY25" fmla="*/ 1159262 h 1631210"/>
              <a:gd name="connsiteX26" fmla="*/ 1976284 w 6067077"/>
              <a:gd name="connsiteY26" fmla="*/ 1100268 h 1631210"/>
              <a:gd name="connsiteX27" fmla="*/ 1986116 w 6067077"/>
              <a:gd name="connsiteY27" fmla="*/ 1060939 h 1631210"/>
              <a:gd name="connsiteX28" fmla="*/ 2005781 w 6067077"/>
              <a:gd name="connsiteY28" fmla="*/ 1021610 h 1631210"/>
              <a:gd name="connsiteX29" fmla="*/ 2025445 w 6067077"/>
              <a:gd name="connsiteY29" fmla="*/ 942952 h 1631210"/>
              <a:gd name="connsiteX30" fmla="*/ 2035277 w 6067077"/>
              <a:gd name="connsiteY30" fmla="*/ 913455 h 1631210"/>
              <a:gd name="connsiteX31" fmla="*/ 2054942 w 6067077"/>
              <a:gd name="connsiteY31" fmla="*/ 785636 h 1631210"/>
              <a:gd name="connsiteX32" fmla="*/ 2074607 w 6067077"/>
              <a:gd name="connsiteY32" fmla="*/ 667649 h 1631210"/>
              <a:gd name="connsiteX33" fmla="*/ 2064774 w 6067077"/>
              <a:gd name="connsiteY33" fmla="*/ 471004 h 1631210"/>
              <a:gd name="connsiteX34" fmla="*/ 2035277 w 6067077"/>
              <a:gd name="connsiteY34" fmla="*/ 362849 h 1631210"/>
              <a:gd name="connsiteX35" fmla="*/ 2015613 w 6067077"/>
              <a:gd name="connsiteY35" fmla="*/ 284191 h 1631210"/>
              <a:gd name="connsiteX36" fmla="*/ 1986116 w 6067077"/>
              <a:gd name="connsiteY36" fmla="*/ 244862 h 1631210"/>
              <a:gd name="connsiteX37" fmla="*/ 1976284 w 6067077"/>
              <a:gd name="connsiteY37" fmla="*/ 215365 h 1631210"/>
              <a:gd name="connsiteX38" fmla="*/ 1917290 w 6067077"/>
              <a:gd name="connsiteY38" fmla="*/ 126875 h 1631210"/>
              <a:gd name="connsiteX39" fmla="*/ 1877961 w 6067077"/>
              <a:gd name="connsiteY39" fmla="*/ 67881 h 1631210"/>
              <a:gd name="connsiteX40" fmla="*/ 1818968 w 6067077"/>
              <a:gd name="connsiteY40" fmla="*/ 48217 h 1631210"/>
              <a:gd name="connsiteX41" fmla="*/ 1789471 w 6067077"/>
              <a:gd name="connsiteY41" fmla="*/ 28552 h 1631210"/>
              <a:gd name="connsiteX42" fmla="*/ 1573161 w 6067077"/>
              <a:gd name="connsiteY42" fmla="*/ 28552 h 1631210"/>
              <a:gd name="connsiteX43" fmla="*/ 1504336 w 6067077"/>
              <a:gd name="connsiteY43" fmla="*/ 77713 h 1631210"/>
              <a:gd name="connsiteX44" fmla="*/ 1445342 w 6067077"/>
              <a:gd name="connsiteY44" fmla="*/ 117042 h 1631210"/>
              <a:gd name="connsiteX45" fmla="*/ 1415845 w 6067077"/>
              <a:gd name="connsiteY45" fmla="*/ 136707 h 1631210"/>
              <a:gd name="connsiteX46" fmla="*/ 1386348 w 6067077"/>
              <a:gd name="connsiteY46" fmla="*/ 225197 h 1631210"/>
              <a:gd name="connsiteX47" fmla="*/ 1376516 w 6067077"/>
              <a:gd name="connsiteY47" fmla="*/ 254694 h 1631210"/>
              <a:gd name="connsiteX48" fmla="*/ 1376516 w 6067077"/>
              <a:gd name="connsiteY48" fmla="*/ 618488 h 1631210"/>
              <a:gd name="connsiteX49" fmla="*/ 1386348 w 6067077"/>
              <a:gd name="connsiteY49" fmla="*/ 657817 h 1631210"/>
              <a:gd name="connsiteX50" fmla="*/ 1445342 w 6067077"/>
              <a:gd name="connsiteY50" fmla="*/ 716810 h 1631210"/>
              <a:gd name="connsiteX51" fmla="*/ 1504336 w 6067077"/>
              <a:gd name="connsiteY51" fmla="*/ 795468 h 1631210"/>
              <a:gd name="connsiteX52" fmla="*/ 1533832 w 6067077"/>
              <a:gd name="connsiteY52" fmla="*/ 824965 h 1631210"/>
              <a:gd name="connsiteX53" fmla="*/ 1622323 w 6067077"/>
              <a:gd name="connsiteY53" fmla="*/ 923288 h 1631210"/>
              <a:gd name="connsiteX54" fmla="*/ 1651819 w 6067077"/>
              <a:gd name="connsiteY54" fmla="*/ 942952 h 1631210"/>
              <a:gd name="connsiteX55" fmla="*/ 1720645 w 6067077"/>
              <a:gd name="connsiteY55" fmla="*/ 1011778 h 1631210"/>
              <a:gd name="connsiteX56" fmla="*/ 1779639 w 6067077"/>
              <a:gd name="connsiteY56" fmla="*/ 1031442 h 1631210"/>
              <a:gd name="connsiteX57" fmla="*/ 1828800 w 6067077"/>
              <a:gd name="connsiteY57" fmla="*/ 1060939 h 1631210"/>
              <a:gd name="connsiteX58" fmla="*/ 1868129 w 6067077"/>
              <a:gd name="connsiteY58" fmla="*/ 1080604 h 1631210"/>
              <a:gd name="connsiteX59" fmla="*/ 1936955 w 6067077"/>
              <a:gd name="connsiteY59" fmla="*/ 1100268 h 1631210"/>
              <a:gd name="connsiteX60" fmla="*/ 2025445 w 6067077"/>
              <a:gd name="connsiteY60" fmla="*/ 1139597 h 1631210"/>
              <a:gd name="connsiteX61" fmla="*/ 2074607 w 6067077"/>
              <a:gd name="connsiteY61" fmla="*/ 1149429 h 1631210"/>
              <a:gd name="connsiteX62" fmla="*/ 2340077 w 6067077"/>
              <a:gd name="connsiteY62" fmla="*/ 1169094 h 1631210"/>
              <a:gd name="connsiteX63" fmla="*/ 3018503 w 6067077"/>
              <a:gd name="connsiteY63" fmla="*/ 1178926 h 1631210"/>
              <a:gd name="connsiteX64" fmla="*/ 3205316 w 6067077"/>
              <a:gd name="connsiteY64" fmla="*/ 1139597 h 1631210"/>
              <a:gd name="connsiteX65" fmla="*/ 3264310 w 6067077"/>
              <a:gd name="connsiteY65" fmla="*/ 1129765 h 1631210"/>
              <a:gd name="connsiteX66" fmla="*/ 3313471 w 6067077"/>
              <a:gd name="connsiteY66" fmla="*/ 1119933 h 1631210"/>
              <a:gd name="connsiteX67" fmla="*/ 3401961 w 6067077"/>
              <a:gd name="connsiteY67" fmla="*/ 1080604 h 1631210"/>
              <a:gd name="connsiteX68" fmla="*/ 3431458 w 6067077"/>
              <a:gd name="connsiteY68" fmla="*/ 1070771 h 1631210"/>
              <a:gd name="connsiteX69" fmla="*/ 3539613 w 6067077"/>
              <a:gd name="connsiteY69" fmla="*/ 992113 h 1631210"/>
              <a:gd name="connsiteX70" fmla="*/ 3726426 w 6067077"/>
              <a:gd name="connsiteY70" fmla="*/ 883958 h 1631210"/>
              <a:gd name="connsiteX71" fmla="*/ 3775587 w 6067077"/>
              <a:gd name="connsiteY71" fmla="*/ 834797 h 1631210"/>
              <a:gd name="connsiteX72" fmla="*/ 3854245 w 6067077"/>
              <a:gd name="connsiteY72" fmla="*/ 726642 h 1631210"/>
              <a:gd name="connsiteX73" fmla="*/ 3883742 w 6067077"/>
              <a:gd name="connsiteY73" fmla="*/ 677481 h 1631210"/>
              <a:gd name="connsiteX74" fmla="*/ 3903407 w 6067077"/>
              <a:gd name="connsiteY74" fmla="*/ 628320 h 1631210"/>
              <a:gd name="connsiteX75" fmla="*/ 3932903 w 6067077"/>
              <a:gd name="connsiteY75" fmla="*/ 510333 h 1631210"/>
              <a:gd name="connsiteX76" fmla="*/ 3942736 w 6067077"/>
              <a:gd name="connsiteY76" fmla="*/ 441507 h 1631210"/>
              <a:gd name="connsiteX77" fmla="*/ 3962400 w 6067077"/>
              <a:gd name="connsiteY77" fmla="*/ 382513 h 1631210"/>
              <a:gd name="connsiteX78" fmla="*/ 3972232 w 6067077"/>
              <a:gd name="connsiteY78" fmla="*/ 333352 h 1631210"/>
              <a:gd name="connsiteX79" fmla="*/ 3952568 w 6067077"/>
              <a:gd name="connsiteY79" fmla="*/ 77713 h 1631210"/>
              <a:gd name="connsiteX80" fmla="*/ 3864077 w 6067077"/>
              <a:gd name="connsiteY80" fmla="*/ 28552 h 1631210"/>
              <a:gd name="connsiteX81" fmla="*/ 3824748 w 6067077"/>
              <a:gd name="connsiteY81" fmla="*/ 18720 h 1631210"/>
              <a:gd name="connsiteX82" fmla="*/ 3755923 w 6067077"/>
              <a:gd name="connsiteY82" fmla="*/ 8888 h 1631210"/>
              <a:gd name="connsiteX83" fmla="*/ 3480619 w 6067077"/>
              <a:gd name="connsiteY83" fmla="*/ 38384 h 1631210"/>
              <a:gd name="connsiteX84" fmla="*/ 3451123 w 6067077"/>
              <a:gd name="connsiteY84" fmla="*/ 77713 h 1631210"/>
              <a:gd name="connsiteX85" fmla="*/ 3431458 w 6067077"/>
              <a:gd name="connsiteY85" fmla="*/ 126875 h 1631210"/>
              <a:gd name="connsiteX86" fmla="*/ 3421626 w 6067077"/>
              <a:gd name="connsiteY86" fmla="*/ 176036 h 1631210"/>
              <a:gd name="connsiteX87" fmla="*/ 3392129 w 6067077"/>
              <a:gd name="connsiteY87" fmla="*/ 264526 h 1631210"/>
              <a:gd name="connsiteX88" fmla="*/ 3372465 w 6067077"/>
              <a:gd name="connsiteY88" fmla="*/ 392346 h 1631210"/>
              <a:gd name="connsiteX89" fmla="*/ 3392129 w 6067077"/>
              <a:gd name="connsiteY89" fmla="*/ 795468 h 1631210"/>
              <a:gd name="connsiteX90" fmla="*/ 3411794 w 6067077"/>
              <a:gd name="connsiteY90" fmla="*/ 834797 h 1631210"/>
              <a:gd name="connsiteX91" fmla="*/ 3510116 w 6067077"/>
              <a:gd name="connsiteY91" fmla="*/ 962617 h 1631210"/>
              <a:gd name="connsiteX92" fmla="*/ 3785419 w 6067077"/>
              <a:gd name="connsiteY92" fmla="*/ 1198591 h 1631210"/>
              <a:gd name="connsiteX93" fmla="*/ 3942736 w 6067077"/>
              <a:gd name="connsiteY93" fmla="*/ 1296913 h 1631210"/>
              <a:gd name="connsiteX94" fmla="*/ 4070555 w 6067077"/>
              <a:gd name="connsiteY94" fmla="*/ 1326410 h 1631210"/>
              <a:gd name="connsiteX95" fmla="*/ 5004619 w 6067077"/>
              <a:gd name="connsiteY95" fmla="*/ 1316578 h 1631210"/>
              <a:gd name="connsiteX96" fmla="*/ 5279923 w 6067077"/>
              <a:gd name="connsiteY96" fmla="*/ 1198591 h 1631210"/>
              <a:gd name="connsiteX97" fmla="*/ 5329084 w 6067077"/>
              <a:gd name="connsiteY97" fmla="*/ 1169094 h 1631210"/>
              <a:gd name="connsiteX98" fmla="*/ 5594555 w 6067077"/>
              <a:gd name="connsiteY98" fmla="*/ 933120 h 1631210"/>
              <a:gd name="connsiteX99" fmla="*/ 5663381 w 6067077"/>
              <a:gd name="connsiteY99" fmla="*/ 834797 h 1631210"/>
              <a:gd name="connsiteX100" fmla="*/ 5860026 w 6067077"/>
              <a:gd name="connsiteY100" fmla="*/ 598823 h 1631210"/>
              <a:gd name="connsiteX101" fmla="*/ 5928852 w 6067077"/>
              <a:gd name="connsiteY101" fmla="*/ 490668 h 1631210"/>
              <a:gd name="connsiteX102" fmla="*/ 5958348 w 6067077"/>
              <a:gd name="connsiteY102" fmla="*/ 402178 h 1631210"/>
              <a:gd name="connsiteX103" fmla="*/ 6007510 w 6067077"/>
              <a:gd name="connsiteY103" fmla="*/ 323520 h 1631210"/>
              <a:gd name="connsiteX104" fmla="*/ 5938684 w 6067077"/>
              <a:gd name="connsiteY104" fmla="*/ 343184 h 1631210"/>
              <a:gd name="connsiteX105" fmla="*/ 5889523 w 6067077"/>
              <a:gd name="connsiteY105" fmla="*/ 362849 h 1631210"/>
              <a:gd name="connsiteX106" fmla="*/ 5781368 w 6067077"/>
              <a:gd name="connsiteY106" fmla="*/ 412010 h 1631210"/>
              <a:gd name="connsiteX107" fmla="*/ 5702710 w 6067077"/>
              <a:gd name="connsiteY107" fmla="*/ 461171 h 1631210"/>
              <a:gd name="connsiteX108" fmla="*/ 5673213 w 6067077"/>
              <a:gd name="connsiteY108" fmla="*/ 471004 h 1631210"/>
              <a:gd name="connsiteX109" fmla="*/ 5643716 w 6067077"/>
              <a:gd name="connsiteY109" fmla="*/ 490668 h 1631210"/>
              <a:gd name="connsiteX110" fmla="*/ 5692877 w 6067077"/>
              <a:gd name="connsiteY110" fmla="*/ 480836 h 1631210"/>
              <a:gd name="connsiteX111" fmla="*/ 5761703 w 6067077"/>
              <a:gd name="connsiteY111" fmla="*/ 451339 h 1631210"/>
              <a:gd name="connsiteX112" fmla="*/ 5791200 w 6067077"/>
              <a:gd name="connsiteY112" fmla="*/ 441507 h 1631210"/>
              <a:gd name="connsiteX113" fmla="*/ 5869858 w 6067077"/>
              <a:gd name="connsiteY113" fmla="*/ 402178 h 1631210"/>
              <a:gd name="connsiteX114" fmla="*/ 5987845 w 6067077"/>
              <a:gd name="connsiteY114" fmla="*/ 362849 h 1631210"/>
              <a:gd name="connsiteX115" fmla="*/ 6017342 w 6067077"/>
              <a:gd name="connsiteY115" fmla="*/ 343184 h 1631210"/>
              <a:gd name="connsiteX116" fmla="*/ 6027174 w 6067077"/>
              <a:gd name="connsiteY116" fmla="*/ 372681 h 1631210"/>
              <a:gd name="connsiteX117" fmla="*/ 6046839 w 6067077"/>
              <a:gd name="connsiteY117" fmla="*/ 461171 h 1631210"/>
              <a:gd name="connsiteX118" fmla="*/ 6056671 w 6067077"/>
              <a:gd name="connsiteY118" fmla="*/ 638152 h 1631210"/>
              <a:gd name="connsiteX119" fmla="*/ 6066503 w 6067077"/>
              <a:gd name="connsiteY119" fmla="*/ 706978 h 16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67077" h="1631210">
                <a:moveTo>
                  <a:pt x="0" y="1188758"/>
                </a:moveTo>
                <a:cubicBezTo>
                  <a:pt x="3277" y="1205145"/>
                  <a:pt x="3964" y="1222272"/>
                  <a:pt x="9832" y="1237920"/>
                </a:cubicBezTo>
                <a:cubicBezTo>
                  <a:pt x="13981" y="1248985"/>
                  <a:pt x="22407" y="1257963"/>
                  <a:pt x="29497" y="1267417"/>
                </a:cubicBezTo>
                <a:cubicBezTo>
                  <a:pt x="42088" y="1284205"/>
                  <a:pt x="56235" y="1299789"/>
                  <a:pt x="68826" y="1316578"/>
                </a:cubicBezTo>
                <a:cubicBezTo>
                  <a:pt x="75916" y="1326032"/>
                  <a:pt x="80134" y="1337719"/>
                  <a:pt x="88490" y="1346075"/>
                </a:cubicBezTo>
                <a:cubicBezTo>
                  <a:pt x="100077" y="1357662"/>
                  <a:pt x="114709" y="1365739"/>
                  <a:pt x="127819" y="1375571"/>
                </a:cubicBezTo>
                <a:cubicBezTo>
                  <a:pt x="190233" y="1469193"/>
                  <a:pt x="138537" y="1405828"/>
                  <a:pt x="206477" y="1464062"/>
                </a:cubicBezTo>
                <a:cubicBezTo>
                  <a:pt x="217034" y="1473111"/>
                  <a:pt x="224243" y="1486093"/>
                  <a:pt x="235974" y="1493558"/>
                </a:cubicBezTo>
                <a:cubicBezTo>
                  <a:pt x="260705" y="1509296"/>
                  <a:pt x="286193" y="1525778"/>
                  <a:pt x="314632" y="1532888"/>
                </a:cubicBezTo>
                <a:cubicBezTo>
                  <a:pt x="334587" y="1537877"/>
                  <a:pt x="363712" y="1544090"/>
                  <a:pt x="383458" y="1552552"/>
                </a:cubicBezTo>
                <a:cubicBezTo>
                  <a:pt x="396930" y="1558326"/>
                  <a:pt x="409063" y="1567071"/>
                  <a:pt x="422787" y="1572217"/>
                </a:cubicBezTo>
                <a:cubicBezTo>
                  <a:pt x="438655" y="1578167"/>
                  <a:pt x="497930" y="1589212"/>
                  <a:pt x="511277" y="1591881"/>
                </a:cubicBezTo>
                <a:cubicBezTo>
                  <a:pt x="527664" y="1598436"/>
                  <a:pt x="543695" y="1605965"/>
                  <a:pt x="560439" y="1611546"/>
                </a:cubicBezTo>
                <a:cubicBezTo>
                  <a:pt x="581266" y="1618488"/>
                  <a:pt x="629449" y="1627314"/>
                  <a:pt x="648929" y="1631210"/>
                </a:cubicBezTo>
                <a:cubicBezTo>
                  <a:pt x="904568" y="1627933"/>
                  <a:pt x="1160352" y="1630613"/>
                  <a:pt x="1415845" y="1621378"/>
                </a:cubicBezTo>
                <a:cubicBezTo>
                  <a:pt x="1452661" y="1620047"/>
                  <a:pt x="1476476" y="1589630"/>
                  <a:pt x="1504336" y="1572217"/>
                </a:cubicBezTo>
                <a:cubicBezTo>
                  <a:pt x="1542798" y="1548178"/>
                  <a:pt x="1540689" y="1559948"/>
                  <a:pt x="1573161" y="1532888"/>
                </a:cubicBezTo>
                <a:cubicBezTo>
                  <a:pt x="1583843" y="1523986"/>
                  <a:pt x="1590221" y="1509610"/>
                  <a:pt x="1602658" y="1503391"/>
                </a:cubicBezTo>
                <a:cubicBezTo>
                  <a:pt x="1617605" y="1495917"/>
                  <a:pt x="1635432" y="1496836"/>
                  <a:pt x="1651819" y="1493558"/>
                </a:cubicBezTo>
                <a:cubicBezTo>
                  <a:pt x="1661651" y="1480448"/>
                  <a:pt x="1669068" y="1465116"/>
                  <a:pt x="1681316" y="1454229"/>
                </a:cubicBezTo>
                <a:cubicBezTo>
                  <a:pt x="1769861" y="1375523"/>
                  <a:pt x="1710786" y="1444421"/>
                  <a:pt x="1769807" y="1395236"/>
                </a:cubicBezTo>
                <a:cubicBezTo>
                  <a:pt x="1789471" y="1378849"/>
                  <a:pt x="1810700" y="1364175"/>
                  <a:pt x="1828800" y="1346075"/>
                </a:cubicBezTo>
                <a:cubicBezTo>
                  <a:pt x="1837156" y="1337719"/>
                  <a:pt x="1840109" y="1324934"/>
                  <a:pt x="1848465" y="1316578"/>
                </a:cubicBezTo>
                <a:cubicBezTo>
                  <a:pt x="1856821" y="1308222"/>
                  <a:pt x="1869605" y="1305269"/>
                  <a:pt x="1877961" y="1296913"/>
                </a:cubicBezTo>
                <a:cubicBezTo>
                  <a:pt x="1890154" y="1284720"/>
                  <a:pt x="1915958" y="1244834"/>
                  <a:pt x="1927123" y="1228088"/>
                </a:cubicBezTo>
                <a:cubicBezTo>
                  <a:pt x="1958768" y="1133151"/>
                  <a:pt x="1908027" y="1280742"/>
                  <a:pt x="1956619" y="1159262"/>
                </a:cubicBezTo>
                <a:cubicBezTo>
                  <a:pt x="1964317" y="1140016"/>
                  <a:pt x="1971257" y="1120378"/>
                  <a:pt x="1976284" y="1100268"/>
                </a:cubicBezTo>
                <a:cubicBezTo>
                  <a:pt x="1979561" y="1087158"/>
                  <a:pt x="1981371" y="1073592"/>
                  <a:pt x="1986116" y="1060939"/>
                </a:cubicBezTo>
                <a:cubicBezTo>
                  <a:pt x="1991262" y="1047215"/>
                  <a:pt x="2000007" y="1035082"/>
                  <a:pt x="2005781" y="1021610"/>
                </a:cubicBezTo>
                <a:cubicBezTo>
                  <a:pt x="2019265" y="990148"/>
                  <a:pt x="2016213" y="979881"/>
                  <a:pt x="2025445" y="942952"/>
                </a:cubicBezTo>
                <a:cubicBezTo>
                  <a:pt x="2027959" y="932897"/>
                  <a:pt x="2032000" y="923287"/>
                  <a:pt x="2035277" y="913455"/>
                </a:cubicBezTo>
                <a:cubicBezTo>
                  <a:pt x="2059058" y="723223"/>
                  <a:pt x="2032418" y="920785"/>
                  <a:pt x="2054942" y="785636"/>
                </a:cubicBezTo>
                <a:cubicBezTo>
                  <a:pt x="2079326" y="639326"/>
                  <a:pt x="2051439" y="783479"/>
                  <a:pt x="2074607" y="667649"/>
                </a:cubicBezTo>
                <a:cubicBezTo>
                  <a:pt x="2071329" y="602101"/>
                  <a:pt x="2070008" y="536425"/>
                  <a:pt x="2064774" y="471004"/>
                </a:cubicBezTo>
                <a:cubicBezTo>
                  <a:pt x="2059409" y="403941"/>
                  <a:pt x="2049645" y="434689"/>
                  <a:pt x="2035277" y="362849"/>
                </a:cubicBezTo>
                <a:cubicBezTo>
                  <a:pt x="2032788" y="350402"/>
                  <a:pt x="2024915" y="300470"/>
                  <a:pt x="2015613" y="284191"/>
                </a:cubicBezTo>
                <a:cubicBezTo>
                  <a:pt x="2007483" y="269963"/>
                  <a:pt x="1995948" y="257972"/>
                  <a:pt x="1986116" y="244862"/>
                </a:cubicBezTo>
                <a:cubicBezTo>
                  <a:pt x="1982839" y="235030"/>
                  <a:pt x="1980919" y="224635"/>
                  <a:pt x="1976284" y="215365"/>
                </a:cubicBezTo>
                <a:cubicBezTo>
                  <a:pt x="1957321" y="177439"/>
                  <a:pt x="1941991" y="159809"/>
                  <a:pt x="1917290" y="126875"/>
                </a:cubicBezTo>
                <a:cubicBezTo>
                  <a:pt x="1908051" y="99158"/>
                  <a:pt x="1908091" y="84620"/>
                  <a:pt x="1877961" y="67881"/>
                </a:cubicBezTo>
                <a:cubicBezTo>
                  <a:pt x="1859841" y="57815"/>
                  <a:pt x="1818968" y="48217"/>
                  <a:pt x="1818968" y="48217"/>
                </a:cubicBezTo>
                <a:cubicBezTo>
                  <a:pt x="1809136" y="41662"/>
                  <a:pt x="1800040" y="33837"/>
                  <a:pt x="1789471" y="28552"/>
                </a:cubicBezTo>
                <a:cubicBezTo>
                  <a:pt x="1727556" y="-2406"/>
                  <a:pt x="1609446" y="26642"/>
                  <a:pt x="1573161" y="28552"/>
                </a:cubicBezTo>
                <a:cubicBezTo>
                  <a:pt x="1477201" y="92529"/>
                  <a:pt x="1626380" y="-7716"/>
                  <a:pt x="1504336" y="77713"/>
                </a:cubicBezTo>
                <a:cubicBezTo>
                  <a:pt x="1484974" y="91266"/>
                  <a:pt x="1465007" y="103932"/>
                  <a:pt x="1445342" y="117042"/>
                </a:cubicBezTo>
                <a:lnTo>
                  <a:pt x="1415845" y="136707"/>
                </a:lnTo>
                <a:lnTo>
                  <a:pt x="1386348" y="225197"/>
                </a:lnTo>
                <a:lnTo>
                  <a:pt x="1376516" y="254694"/>
                </a:lnTo>
                <a:cubicBezTo>
                  <a:pt x="1348418" y="451385"/>
                  <a:pt x="1349137" y="372070"/>
                  <a:pt x="1376516" y="618488"/>
                </a:cubicBezTo>
                <a:cubicBezTo>
                  <a:pt x="1378008" y="631918"/>
                  <a:pt x="1378599" y="646747"/>
                  <a:pt x="1386348" y="657817"/>
                </a:cubicBezTo>
                <a:cubicBezTo>
                  <a:pt x="1402296" y="680600"/>
                  <a:pt x="1429916" y="693671"/>
                  <a:pt x="1445342" y="716810"/>
                </a:cubicBezTo>
                <a:cubicBezTo>
                  <a:pt x="1468757" y="751933"/>
                  <a:pt x="1471637" y="758098"/>
                  <a:pt x="1504336" y="795468"/>
                </a:cubicBezTo>
                <a:cubicBezTo>
                  <a:pt x="1513492" y="805932"/>
                  <a:pt x="1524783" y="814408"/>
                  <a:pt x="1533832" y="824965"/>
                </a:cubicBezTo>
                <a:cubicBezTo>
                  <a:pt x="1567681" y="864456"/>
                  <a:pt x="1572674" y="890189"/>
                  <a:pt x="1622323" y="923288"/>
                </a:cubicBezTo>
                <a:cubicBezTo>
                  <a:pt x="1632155" y="929843"/>
                  <a:pt x="1643036" y="935047"/>
                  <a:pt x="1651819" y="942952"/>
                </a:cubicBezTo>
                <a:cubicBezTo>
                  <a:pt x="1675935" y="964657"/>
                  <a:pt x="1689865" y="1001518"/>
                  <a:pt x="1720645" y="1011778"/>
                </a:cubicBezTo>
                <a:cubicBezTo>
                  <a:pt x="1740310" y="1018333"/>
                  <a:pt x="1760769" y="1022865"/>
                  <a:pt x="1779639" y="1031442"/>
                </a:cubicBezTo>
                <a:cubicBezTo>
                  <a:pt x="1797037" y="1039350"/>
                  <a:pt x="1812095" y="1051658"/>
                  <a:pt x="1828800" y="1060939"/>
                </a:cubicBezTo>
                <a:cubicBezTo>
                  <a:pt x="1841613" y="1068057"/>
                  <a:pt x="1854657" y="1074830"/>
                  <a:pt x="1868129" y="1080604"/>
                </a:cubicBezTo>
                <a:cubicBezTo>
                  <a:pt x="1887875" y="1089066"/>
                  <a:pt x="1917000" y="1095279"/>
                  <a:pt x="1936955" y="1100268"/>
                </a:cubicBezTo>
                <a:cubicBezTo>
                  <a:pt x="1966008" y="1114795"/>
                  <a:pt x="1994057" y="1130181"/>
                  <a:pt x="2025445" y="1139597"/>
                </a:cubicBezTo>
                <a:cubicBezTo>
                  <a:pt x="2041452" y="1144399"/>
                  <a:pt x="2058123" y="1146682"/>
                  <a:pt x="2074607" y="1149429"/>
                </a:cubicBezTo>
                <a:cubicBezTo>
                  <a:pt x="2181108" y="1167180"/>
                  <a:pt x="2197584" y="1161970"/>
                  <a:pt x="2340077" y="1169094"/>
                </a:cubicBezTo>
                <a:cubicBezTo>
                  <a:pt x="2581063" y="1265484"/>
                  <a:pt x="2406698" y="1203076"/>
                  <a:pt x="3018503" y="1178926"/>
                </a:cubicBezTo>
                <a:cubicBezTo>
                  <a:pt x="3117370" y="1175023"/>
                  <a:pt x="3123679" y="1158436"/>
                  <a:pt x="3205316" y="1139597"/>
                </a:cubicBezTo>
                <a:cubicBezTo>
                  <a:pt x="3224741" y="1135114"/>
                  <a:pt x="3244696" y="1133331"/>
                  <a:pt x="3264310" y="1129765"/>
                </a:cubicBezTo>
                <a:cubicBezTo>
                  <a:pt x="3280752" y="1126776"/>
                  <a:pt x="3297084" y="1123210"/>
                  <a:pt x="3313471" y="1119933"/>
                </a:cubicBezTo>
                <a:cubicBezTo>
                  <a:pt x="3358166" y="1097585"/>
                  <a:pt x="3351738" y="1099438"/>
                  <a:pt x="3401961" y="1080604"/>
                </a:cubicBezTo>
                <a:cubicBezTo>
                  <a:pt x="3411665" y="1076965"/>
                  <a:pt x="3422188" y="1075406"/>
                  <a:pt x="3431458" y="1070771"/>
                </a:cubicBezTo>
                <a:cubicBezTo>
                  <a:pt x="3527739" y="1022631"/>
                  <a:pt x="3432224" y="1060842"/>
                  <a:pt x="3539613" y="992113"/>
                </a:cubicBezTo>
                <a:cubicBezTo>
                  <a:pt x="3600218" y="953326"/>
                  <a:pt x="3675547" y="934837"/>
                  <a:pt x="3726426" y="883958"/>
                </a:cubicBezTo>
                <a:cubicBezTo>
                  <a:pt x="3742813" y="867571"/>
                  <a:pt x="3760084" y="852023"/>
                  <a:pt x="3775587" y="834797"/>
                </a:cubicBezTo>
                <a:cubicBezTo>
                  <a:pt x="3806338" y="800629"/>
                  <a:pt x="3829563" y="765428"/>
                  <a:pt x="3854245" y="726642"/>
                </a:cubicBezTo>
                <a:cubicBezTo>
                  <a:pt x="3864505" y="710519"/>
                  <a:pt x="3875195" y="694574"/>
                  <a:pt x="3883742" y="677481"/>
                </a:cubicBezTo>
                <a:cubicBezTo>
                  <a:pt x="3891635" y="661695"/>
                  <a:pt x="3897826" y="645064"/>
                  <a:pt x="3903407" y="628320"/>
                </a:cubicBezTo>
                <a:cubicBezTo>
                  <a:pt x="3916714" y="588400"/>
                  <a:pt x="3926060" y="551390"/>
                  <a:pt x="3932903" y="510333"/>
                </a:cubicBezTo>
                <a:cubicBezTo>
                  <a:pt x="3936713" y="487473"/>
                  <a:pt x="3937525" y="464088"/>
                  <a:pt x="3942736" y="441507"/>
                </a:cubicBezTo>
                <a:cubicBezTo>
                  <a:pt x="3947397" y="421310"/>
                  <a:pt x="3956946" y="402511"/>
                  <a:pt x="3962400" y="382513"/>
                </a:cubicBezTo>
                <a:cubicBezTo>
                  <a:pt x="3966797" y="366390"/>
                  <a:pt x="3968955" y="349739"/>
                  <a:pt x="3972232" y="333352"/>
                </a:cubicBezTo>
                <a:cubicBezTo>
                  <a:pt x="3965677" y="248139"/>
                  <a:pt x="3974589" y="160292"/>
                  <a:pt x="3952568" y="77713"/>
                </a:cubicBezTo>
                <a:cubicBezTo>
                  <a:pt x="3946760" y="55932"/>
                  <a:pt x="3888890" y="35641"/>
                  <a:pt x="3864077" y="28552"/>
                </a:cubicBezTo>
                <a:cubicBezTo>
                  <a:pt x="3851084" y="24840"/>
                  <a:pt x="3838043" y="21137"/>
                  <a:pt x="3824748" y="18720"/>
                </a:cubicBezTo>
                <a:cubicBezTo>
                  <a:pt x="3801947" y="14574"/>
                  <a:pt x="3778865" y="12165"/>
                  <a:pt x="3755923" y="8888"/>
                </a:cubicBezTo>
                <a:cubicBezTo>
                  <a:pt x="3733796" y="9773"/>
                  <a:pt x="3544411" y="-25408"/>
                  <a:pt x="3480619" y="38384"/>
                </a:cubicBezTo>
                <a:cubicBezTo>
                  <a:pt x="3469032" y="49971"/>
                  <a:pt x="3459081" y="63388"/>
                  <a:pt x="3451123" y="77713"/>
                </a:cubicBezTo>
                <a:cubicBezTo>
                  <a:pt x="3442552" y="93142"/>
                  <a:pt x="3438013" y="110488"/>
                  <a:pt x="3431458" y="126875"/>
                </a:cubicBezTo>
                <a:cubicBezTo>
                  <a:pt x="3428181" y="143262"/>
                  <a:pt x="3426217" y="159967"/>
                  <a:pt x="3421626" y="176036"/>
                </a:cubicBezTo>
                <a:cubicBezTo>
                  <a:pt x="3413084" y="205932"/>
                  <a:pt x="3399020" y="234207"/>
                  <a:pt x="3392129" y="264526"/>
                </a:cubicBezTo>
                <a:cubicBezTo>
                  <a:pt x="3382575" y="306562"/>
                  <a:pt x="3379020" y="349739"/>
                  <a:pt x="3372465" y="392346"/>
                </a:cubicBezTo>
                <a:cubicBezTo>
                  <a:pt x="3379020" y="526720"/>
                  <a:pt x="3380217" y="661463"/>
                  <a:pt x="3392129" y="795468"/>
                </a:cubicBezTo>
                <a:cubicBezTo>
                  <a:pt x="3393427" y="810068"/>
                  <a:pt x="3403664" y="822602"/>
                  <a:pt x="3411794" y="834797"/>
                </a:cubicBezTo>
                <a:cubicBezTo>
                  <a:pt x="3412817" y="836332"/>
                  <a:pt x="3495495" y="947996"/>
                  <a:pt x="3510116" y="962617"/>
                </a:cubicBezTo>
                <a:cubicBezTo>
                  <a:pt x="3612172" y="1064672"/>
                  <a:pt x="3646764" y="1106156"/>
                  <a:pt x="3785419" y="1198591"/>
                </a:cubicBezTo>
                <a:cubicBezTo>
                  <a:pt x="3824304" y="1224514"/>
                  <a:pt x="3896491" y="1275569"/>
                  <a:pt x="3942736" y="1296913"/>
                </a:cubicBezTo>
                <a:cubicBezTo>
                  <a:pt x="3991140" y="1319253"/>
                  <a:pt x="4017629" y="1318849"/>
                  <a:pt x="4070555" y="1326410"/>
                </a:cubicBezTo>
                <a:cubicBezTo>
                  <a:pt x="4381910" y="1323133"/>
                  <a:pt x="4694149" y="1340258"/>
                  <a:pt x="5004619" y="1316578"/>
                </a:cubicBezTo>
                <a:cubicBezTo>
                  <a:pt x="5211464" y="1300802"/>
                  <a:pt x="5178725" y="1269429"/>
                  <a:pt x="5279923" y="1198591"/>
                </a:cubicBezTo>
                <a:cubicBezTo>
                  <a:pt x="5295579" y="1187632"/>
                  <a:pt x="5313629" y="1180334"/>
                  <a:pt x="5329084" y="1169094"/>
                </a:cubicBezTo>
                <a:cubicBezTo>
                  <a:pt x="5463983" y="1070985"/>
                  <a:pt x="5498338" y="1051977"/>
                  <a:pt x="5594555" y="933120"/>
                </a:cubicBezTo>
                <a:cubicBezTo>
                  <a:pt x="5619727" y="902025"/>
                  <a:pt x="5638209" y="865892"/>
                  <a:pt x="5663381" y="834797"/>
                </a:cubicBezTo>
                <a:cubicBezTo>
                  <a:pt x="5892759" y="551446"/>
                  <a:pt x="5627299" y="914666"/>
                  <a:pt x="5860026" y="598823"/>
                </a:cubicBezTo>
                <a:cubicBezTo>
                  <a:pt x="5867464" y="588728"/>
                  <a:pt x="5921554" y="507698"/>
                  <a:pt x="5928852" y="490668"/>
                </a:cubicBezTo>
                <a:cubicBezTo>
                  <a:pt x="5941100" y="462090"/>
                  <a:pt x="5939693" y="427052"/>
                  <a:pt x="5958348" y="402178"/>
                </a:cubicBezTo>
                <a:cubicBezTo>
                  <a:pt x="5996639" y="351123"/>
                  <a:pt x="5980516" y="377506"/>
                  <a:pt x="6007510" y="323520"/>
                </a:cubicBezTo>
                <a:cubicBezTo>
                  <a:pt x="5955879" y="306310"/>
                  <a:pt x="5996721" y="310942"/>
                  <a:pt x="5938684" y="343184"/>
                </a:cubicBezTo>
                <a:cubicBezTo>
                  <a:pt x="5923256" y="351755"/>
                  <a:pt x="5905548" y="355453"/>
                  <a:pt x="5889523" y="362849"/>
                </a:cubicBezTo>
                <a:cubicBezTo>
                  <a:pt x="5775223" y="415603"/>
                  <a:pt x="5847999" y="389800"/>
                  <a:pt x="5781368" y="412010"/>
                </a:cubicBezTo>
                <a:cubicBezTo>
                  <a:pt x="5741346" y="452032"/>
                  <a:pt x="5762300" y="438825"/>
                  <a:pt x="5702710" y="461171"/>
                </a:cubicBezTo>
                <a:cubicBezTo>
                  <a:pt x="5693006" y="464810"/>
                  <a:pt x="5682483" y="466369"/>
                  <a:pt x="5673213" y="471004"/>
                </a:cubicBezTo>
                <a:cubicBezTo>
                  <a:pt x="5662644" y="476289"/>
                  <a:pt x="5633147" y="485383"/>
                  <a:pt x="5643716" y="490668"/>
                </a:cubicBezTo>
                <a:cubicBezTo>
                  <a:pt x="5658663" y="498142"/>
                  <a:pt x="5676490" y="484113"/>
                  <a:pt x="5692877" y="480836"/>
                </a:cubicBezTo>
                <a:cubicBezTo>
                  <a:pt x="5715819" y="471004"/>
                  <a:pt x="5738528" y="460609"/>
                  <a:pt x="5761703" y="451339"/>
                </a:cubicBezTo>
                <a:cubicBezTo>
                  <a:pt x="5771326" y="447490"/>
                  <a:pt x="5781765" y="445796"/>
                  <a:pt x="5791200" y="441507"/>
                </a:cubicBezTo>
                <a:cubicBezTo>
                  <a:pt x="5817887" y="429377"/>
                  <a:pt x="5842641" y="413065"/>
                  <a:pt x="5869858" y="402178"/>
                </a:cubicBezTo>
                <a:cubicBezTo>
                  <a:pt x="5908349" y="386781"/>
                  <a:pt x="5987845" y="362849"/>
                  <a:pt x="5987845" y="362849"/>
                </a:cubicBezTo>
                <a:cubicBezTo>
                  <a:pt x="5997677" y="356294"/>
                  <a:pt x="6005878" y="340318"/>
                  <a:pt x="6017342" y="343184"/>
                </a:cubicBezTo>
                <a:cubicBezTo>
                  <a:pt x="6027397" y="345698"/>
                  <a:pt x="6024926" y="362564"/>
                  <a:pt x="6027174" y="372681"/>
                </a:cubicBezTo>
                <a:cubicBezTo>
                  <a:pt x="6050246" y="476503"/>
                  <a:pt x="6024706" y="394773"/>
                  <a:pt x="6046839" y="461171"/>
                </a:cubicBezTo>
                <a:cubicBezTo>
                  <a:pt x="6050116" y="520165"/>
                  <a:pt x="6051069" y="579334"/>
                  <a:pt x="6056671" y="638152"/>
                </a:cubicBezTo>
                <a:cubicBezTo>
                  <a:pt x="6070649" y="784920"/>
                  <a:pt x="6066503" y="524680"/>
                  <a:pt x="6066503" y="70697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71" y="3310400"/>
            <a:ext cx="1446727" cy="565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87" y="3910444"/>
            <a:ext cx="1446727" cy="565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99" y="2969553"/>
            <a:ext cx="402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Spending multiplier = Positive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2920" y="2969553"/>
            <a:ext cx="402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Tax multiplier = Negative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5523" y="2875427"/>
            <a:ext cx="90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b="1" dirty="0"/>
              <a:t>&gt;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94090" y="143860"/>
            <a:ext cx="506184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spending multiplier &gt; </a:t>
            </a:r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tax multiplier</a:t>
            </a:r>
          </a:p>
          <a:p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can increase GDP by taxing then spending</a:t>
            </a:r>
          </a:p>
        </p:txBody>
      </p:sp>
    </p:spTree>
    <p:extLst>
      <p:ext uri="{BB962C8B-B14F-4D97-AF65-F5344CB8AC3E}">
        <p14:creationId xmlns:p14="http://schemas.microsoft.com/office/powerpoint/2010/main" val="141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5" grpId="0" build="p"/>
      <p:bldP spid="6" grpId="0" build="p"/>
      <p:bldP spid="7" grpId="0" build="p"/>
      <p:bldP spid="8" grpId="0" build="p"/>
      <p:bldP spid="10" grpId="0" animBg="1"/>
      <p:bldP spid="18" grpId="0" animBg="1"/>
      <p:bldP spid="3" grpId="0"/>
      <p:bldP spid="22" grpId="0"/>
      <p:bldP spid="23" grpId="0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– When </a:t>
            </a:r>
            <a:r>
              <a:rPr lang="en-AU" b="1" u="sng" dirty="0"/>
              <a:t>Government Spending and Tax are equal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7639" y="1419174"/>
            <a:ext cx="10515600" cy="198929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Government spends an extra $100 million.</a:t>
            </a:r>
          </a:p>
          <a:p>
            <a:r>
              <a:rPr lang="en-AU" dirty="0"/>
              <a:t>Government increases tax by $100 million. MPC = 0.8</a:t>
            </a:r>
          </a:p>
          <a:p>
            <a:r>
              <a:rPr lang="en-AU" dirty="0"/>
              <a:t>Will AD increase, decrease or remain the same?</a:t>
            </a:r>
          </a:p>
          <a:p>
            <a:r>
              <a:rPr lang="en-AU" dirty="0">
                <a:solidFill>
                  <a:srgbClr val="FF0000"/>
                </a:solidFill>
              </a:rPr>
              <a:t>Increase, but why?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319974"/>
            <a:ext cx="499478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err="1"/>
              <a:t>Gov</a:t>
            </a:r>
            <a:r>
              <a:rPr lang="en-AU" dirty="0"/>
              <a:t> Spending</a:t>
            </a:r>
          </a:p>
          <a:p>
            <a:r>
              <a:rPr lang="en-AU" dirty="0">
                <a:latin typeface="Script MT Bold" panose="03040602040607080904" pitchFamily="66" charset="0"/>
              </a:rPr>
              <a:t>∆</a:t>
            </a:r>
            <a:r>
              <a:rPr lang="en-AU" sz="2800" dirty="0"/>
              <a:t>GDP= </a:t>
            </a:r>
            <a:r>
              <a:rPr lang="en-AU" sz="2800" dirty="0">
                <a:latin typeface="Script MT Bold" panose="03040602040607080904" pitchFamily="66" charset="0"/>
              </a:rPr>
              <a:t>∆</a:t>
            </a:r>
            <a:r>
              <a:rPr lang="en-AU" sz="2800" dirty="0" err="1"/>
              <a:t>Gov</a:t>
            </a:r>
            <a:r>
              <a:rPr lang="en-AU" sz="2800" dirty="0"/>
              <a:t> Spending x Spending Multiplier</a:t>
            </a:r>
          </a:p>
          <a:p>
            <a:r>
              <a:rPr lang="en-AU" sz="2800" dirty="0"/>
              <a:t>= 100 x 1/(1-0.8) = $ 500 million</a:t>
            </a:r>
          </a:p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6359013" y="3408465"/>
            <a:ext cx="5174226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err="1"/>
              <a:t>Gov</a:t>
            </a:r>
            <a:r>
              <a:rPr lang="en-AU" dirty="0"/>
              <a:t> Tax</a:t>
            </a:r>
          </a:p>
          <a:p>
            <a:r>
              <a:rPr lang="en-AU" dirty="0">
                <a:latin typeface="Script MT Bold" panose="03040602040607080904" pitchFamily="66" charset="0"/>
              </a:rPr>
              <a:t>∆</a:t>
            </a:r>
            <a:r>
              <a:rPr lang="en-AU" dirty="0"/>
              <a:t>GDP= </a:t>
            </a:r>
            <a:r>
              <a:rPr lang="en-AU" dirty="0">
                <a:latin typeface="Script MT Bold" panose="03040602040607080904" pitchFamily="66" charset="0"/>
              </a:rPr>
              <a:t>∆</a:t>
            </a:r>
            <a:r>
              <a:rPr lang="en-AU" dirty="0"/>
              <a:t>Tax x Tax Multiplier</a:t>
            </a:r>
          </a:p>
          <a:p>
            <a:r>
              <a:rPr lang="en-AU" dirty="0"/>
              <a:t>= </a:t>
            </a:r>
            <a:r>
              <a:rPr lang="en-AU" dirty="0">
                <a:latin typeface="Script MT Bold" panose="03040602040607080904" pitchFamily="66" charset="0"/>
              </a:rPr>
              <a:t>∆</a:t>
            </a:r>
            <a:r>
              <a:rPr lang="en-AU" dirty="0"/>
              <a:t>Tax x (-MPC x 1/(1-MPC)) </a:t>
            </a:r>
          </a:p>
          <a:p>
            <a:r>
              <a:rPr lang="en-AU" dirty="0"/>
              <a:t>= 100 x -0.8 x 1 / (1-0.8)</a:t>
            </a:r>
          </a:p>
          <a:p>
            <a:r>
              <a:rPr lang="en-AU" dirty="0"/>
              <a:t>= 100 x -4 </a:t>
            </a:r>
          </a:p>
          <a:p>
            <a:r>
              <a:rPr lang="en-AU" dirty="0"/>
              <a:t>= - $ 400 million</a:t>
            </a:r>
          </a:p>
        </p:txBody>
      </p:sp>
      <p:sp>
        <p:nvSpPr>
          <p:cNvPr id="10" name="Right Arrow 9"/>
          <p:cNvSpPr/>
          <p:nvPr/>
        </p:nvSpPr>
        <p:spPr>
          <a:xfrm rot="1234416">
            <a:off x="3414829" y="5085667"/>
            <a:ext cx="1415845" cy="70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rot="9438161">
            <a:off x="6177757" y="4905004"/>
            <a:ext cx="1415845" cy="70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025445" y="5771535"/>
            <a:ext cx="82689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spending multiplier is larger than the tax multiplier.</a:t>
            </a:r>
          </a:p>
          <a:p>
            <a:r>
              <a:rPr lang="en-AU" sz="2800" dirty="0"/>
              <a:t>↑Spending, ↑AD</a:t>
            </a:r>
          </a:p>
          <a:p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71820" y="986873"/>
            <a:ext cx="267437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Tax multiplier &lt; Spending Multiplier</a:t>
            </a:r>
          </a:p>
          <a:p>
            <a:r>
              <a:rPr lang="en-AU" dirty="0">
                <a:solidFill>
                  <a:srgbClr val="FF0000"/>
                </a:solidFill>
              </a:rPr>
              <a:t>So if tax and government spending changes by the same amount, AD will still increase.</a:t>
            </a:r>
          </a:p>
        </p:txBody>
      </p:sp>
    </p:spTree>
    <p:extLst>
      <p:ext uri="{BB962C8B-B14F-4D97-AF65-F5344CB8AC3E}">
        <p14:creationId xmlns:p14="http://schemas.microsoft.com/office/powerpoint/2010/main" val="22187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" y="496052"/>
            <a:ext cx="12094349" cy="64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3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056" y="1825625"/>
            <a:ext cx="4702743" cy="4351338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Tax multiplier = -MPC / (1-MPC)</a:t>
            </a:r>
          </a:p>
          <a:p>
            <a:r>
              <a:rPr lang="en-AU" dirty="0">
                <a:solidFill>
                  <a:srgbClr val="FF0000"/>
                </a:solidFill>
              </a:rPr>
              <a:t>= -0.9 / 0.1 = -9</a:t>
            </a:r>
          </a:p>
          <a:p>
            <a:r>
              <a:rPr lang="en-AU" dirty="0">
                <a:solidFill>
                  <a:srgbClr val="FF0000"/>
                </a:solidFill>
              </a:rPr>
              <a:t>Change GDP = Change tax x tax multiplier</a:t>
            </a:r>
          </a:p>
          <a:p>
            <a:r>
              <a:rPr lang="en-AU" dirty="0">
                <a:solidFill>
                  <a:srgbClr val="FF0000"/>
                </a:solidFill>
              </a:rPr>
              <a:t>= 20 x -9 = -180 million</a:t>
            </a:r>
          </a:p>
          <a:p>
            <a:r>
              <a:rPr lang="en-AU" dirty="0">
                <a:solidFill>
                  <a:srgbClr val="FF0000"/>
                </a:solidFill>
              </a:rPr>
              <a:t>Therefore GDP will decrease by 180 million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Answer: 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5" y="2037170"/>
            <a:ext cx="5017931" cy="413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55" y="610325"/>
            <a:ext cx="9700247" cy="621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3" y="1271710"/>
            <a:ext cx="6700999" cy="5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worked last month and got paid 1000 dollars.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18467" cy="1018751"/>
          </a:xfrm>
        </p:spPr>
        <p:txBody>
          <a:bodyPr/>
          <a:lstStyle/>
          <a:p>
            <a:r>
              <a:rPr lang="en-US" dirty="0"/>
              <a:t>What do you do with this money?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47" y="4876085"/>
            <a:ext cx="2648320" cy="161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04" y="4957596"/>
            <a:ext cx="1567069" cy="171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424" y="5070783"/>
            <a:ext cx="2382538" cy="1493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6805" y="3993564"/>
            <a:ext cx="2384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3653" y="3685788"/>
            <a:ext cx="5528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Consume</a:t>
            </a:r>
            <a:r>
              <a:rPr lang="en-US" sz="2400" dirty="0"/>
              <a:t> </a:t>
            </a:r>
          </a:p>
          <a:p>
            <a:r>
              <a:rPr lang="en-US" sz="2400" dirty="0"/>
              <a:t>(Spend money on goods and services in the country)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777" y="1239787"/>
            <a:ext cx="2175392" cy="160458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8756154">
            <a:off x="3278108" y="2783834"/>
            <a:ext cx="2252133" cy="96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rot="2306438">
            <a:off x="6441704" y="2783833"/>
            <a:ext cx="1684308" cy="96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721477" cy="481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2375" y="1309036"/>
            <a:ext cx="66606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To prevent inflation, it must keep AD the same.</a:t>
            </a:r>
          </a:p>
          <a:p>
            <a:r>
              <a:rPr lang="en-AU" dirty="0">
                <a:solidFill>
                  <a:srgbClr val="FF0000"/>
                </a:solidFill>
              </a:rPr>
              <a:t>Therefore the taxes must balance out the government spending.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Remember that the Government spending multiplier &gt; Government tax multiplier</a:t>
            </a:r>
          </a:p>
          <a:p>
            <a:r>
              <a:rPr lang="en-AU" dirty="0">
                <a:solidFill>
                  <a:srgbClr val="FF0000"/>
                </a:solidFill>
              </a:rPr>
              <a:t>1/(1-MPC) &gt; MPC/(1-MPC)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sz="3200" dirty="0">
                <a:solidFill>
                  <a:srgbClr val="FF0000"/>
                </a:solidFill>
              </a:rPr>
              <a:t>Therefore the government would need to increase tax by MORE than they increased spending.</a:t>
            </a:r>
          </a:p>
          <a:p>
            <a:endParaRPr lang="en-AU" sz="3200" dirty="0">
              <a:solidFill>
                <a:srgbClr val="FF0000"/>
              </a:solidFill>
            </a:endParaRPr>
          </a:p>
          <a:p>
            <a:r>
              <a:rPr lang="en-AU" sz="3200" dirty="0">
                <a:solidFill>
                  <a:srgbClr val="FF0000"/>
                </a:solidFill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4886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Payment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02" y="1597025"/>
            <a:ext cx="479448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Similar to the tax multiplier, the effect on the economy of a </a:t>
            </a:r>
            <a:r>
              <a:rPr lang="en-US" dirty="0">
                <a:solidFill>
                  <a:srgbClr val="00B0F0"/>
                </a:solidFill>
              </a:rPr>
              <a:t>transfer payment is not direct</a:t>
            </a:r>
            <a:r>
              <a:rPr lang="en-US" dirty="0"/>
              <a:t>.</a:t>
            </a:r>
          </a:p>
          <a:p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If you receive $100 </a:t>
            </a:r>
            <a:r>
              <a:rPr lang="en-US" dirty="0"/>
              <a:t>from the government you will spend according to your MPC. So you may </a:t>
            </a:r>
            <a:r>
              <a:rPr lang="en-US" dirty="0">
                <a:solidFill>
                  <a:srgbClr val="00B0F0"/>
                </a:solidFill>
              </a:rPr>
              <a:t>only spend $80 </a:t>
            </a:r>
            <a:r>
              <a:rPr lang="en-US" dirty="0"/>
              <a:t>if your MPC = 0.8.</a:t>
            </a:r>
          </a:p>
          <a:p>
            <a:r>
              <a:rPr lang="en-US" dirty="0"/>
              <a:t>Therefore the size of the </a:t>
            </a:r>
            <a:r>
              <a:rPr lang="en-US" b="1" dirty="0"/>
              <a:t>transfer payment multiplier  = MPC x the regular multiplier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2" y="2224133"/>
            <a:ext cx="3581900" cy="173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6071" y="1673024"/>
            <a:ext cx="26900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3496" y="1603468"/>
            <a:ext cx="261880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Government Transfer Multiplier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78" y="2358079"/>
            <a:ext cx="3056422" cy="1191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3296" y="3751317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1/MPS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5394" y="3634859"/>
            <a:ext cx="18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MPC/MPS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2078" y="5348198"/>
            <a:ext cx="511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</a:t>
            </a:r>
            <a:r>
              <a:rPr lang="en-US" dirty="0">
                <a:solidFill>
                  <a:srgbClr val="7030A0"/>
                </a:solidFill>
              </a:rPr>
              <a:t>transfer payment multiplier is smaller </a:t>
            </a:r>
            <a:r>
              <a:rPr lang="en-US" dirty="0"/>
              <a:t>than the spending multiplier, the </a:t>
            </a:r>
            <a:r>
              <a:rPr lang="en-US" dirty="0">
                <a:solidFill>
                  <a:srgbClr val="7030A0"/>
                </a:solidFill>
              </a:rPr>
              <a:t>effect of government transfers will be smaller</a:t>
            </a:r>
            <a:r>
              <a:rPr lang="en-US" dirty="0"/>
              <a:t> than government spending.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1916" y="95196"/>
            <a:ext cx="460226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err="1">
                <a:solidFill>
                  <a:srgbClr val="FF0000"/>
                </a:solidFill>
              </a:rPr>
              <a:t>Gov</a:t>
            </a:r>
            <a:r>
              <a:rPr lang="en-US" dirty="0">
                <a:solidFill>
                  <a:srgbClr val="FF0000"/>
                </a:solidFill>
              </a:rPr>
              <a:t> transfer payment multiplier = MPC/(1-MPC) = MPC/MPS</a:t>
            </a:r>
          </a:p>
          <a:p>
            <a:r>
              <a:rPr lang="en-US" dirty="0">
                <a:solidFill>
                  <a:srgbClr val="FF0000"/>
                </a:solidFill>
              </a:rPr>
              <a:t>AD effect of government transfers is weaker than government spending.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75" y="4120649"/>
            <a:ext cx="1671583" cy="881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842" y="4083068"/>
            <a:ext cx="1238423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1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of a social security check of $1500 would be spent if an individual’s MPC = 0.75?</a:t>
            </a:r>
          </a:p>
          <a:p>
            <a:r>
              <a:rPr lang="en-US" dirty="0">
                <a:solidFill>
                  <a:srgbClr val="FF0000"/>
                </a:solidFill>
              </a:rPr>
              <a:t>= 1500 x 0.75 = 1125</a:t>
            </a:r>
          </a:p>
          <a:p>
            <a:r>
              <a:rPr lang="en-US" dirty="0"/>
              <a:t>What is the formula for the transfer payments multiplier?</a:t>
            </a:r>
          </a:p>
          <a:p>
            <a:r>
              <a:rPr lang="en-US" dirty="0">
                <a:solidFill>
                  <a:srgbClr val="FF0000"/>
                </a:solidFill>
              </a:rPr>
              <a:t>MPC/(1-MPC) = MPC / MPS</a:t>
            </a:r>
          </a:p>
          <a:p>
            <a:r>
              <a:rPr lang="en-US" dirty="0"/>
              <a:t>What is the total effect on spending in the economy?</a:t>
            </a:r>
          </a:p>
          <a:p>
            <a:r>
              <a:rPr lang="en-US" dirty="0">
                <a:solidFill>
                  <a:srgbClr val="FF0000"/>
                </a:solidFill>
              </a:rPr>
              <a:t>= 1500 x transfer multiplier</a:t>
            </a:r>
          </a:p>
          <a:p>
            <a:r>
              <a:rPr lang="en-US">
                <a:solidFill>
                  <a:srgbClr val="FF0000"/>
                </a:solidFill>
              </a:rPr>
              <a:t>= 1500 x 0.75/(1-0.75) = 1500 x 3 = 4500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the economy has a MPC of 0.75. Which will have a greater effect on AD, government transfer payments of $100 million or government research spending of $100 million. </a:t>
            </a:r>
          </a:p>
          <a:p>
            <a:r>
              <a:rPr lang="en-US" dirty="0">
                <a:solidFill>
                  <a:srgbClr val="FF0000"/>
                </a:solidFill>
              </a:rPr>
              <a:t>The government spending would have a bigger effect because government transfers are indirect because not all of the $100 million transfer will be spent.</a:t>
            </a:r>
          </a:p>
          <a:p>
            <a:r>
              <a:rPr lang="en-US" dirty="0"/>
              <a:t>Calculate the difference in effect of the two different policies.</a:t>
            </a:r>
          </a:p>
          <a:p>
            <a:r>
              <a:rPr lang="en-US" dirty="0">
                <a:solidFill>
                  <a:srgbClr val="FF0000"/>
                </a:solidFill>
              </a:rPr>
              <a:t>Change AD</a:t>
            </a:r>
            <a:r>
              <a:rPr lang="en-US" baseline="-25000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 = 100 x 1/(1-0.75) = 100 x 4 = 400 million</a:t>
            </a:r>
          </a:p>
          <a:p>
            <a:r>
              <a:rPr lang="en-US" dirty="0">
                <a:solidFill>
                  <a:srgbClr val="FF0000"/>
                </a:solidFill>
              </a:rPr>
              <a:t>Change </a:t>
            </a:r>
            <a:r>
              <a:rPr lang="en-US" dirty="0" err="1">
                <a:solidFill>
                  <a:srgbClr val="FF0000"/>
                </a:solidFill>
              </a:rPr>
              <a:t>AD</a:t>
            </a:r>
            <a:r>
              <a:rPr lang="en-US" baseline="-25000" dirty="0" err="1">
                <a:solidFill>
                  <a:srgbClr val="FF0000"/>
                </a:solidFill>
              </a:rPr>
              <a:t>transfer</a:t>
            </a:r>
            <a:r>
              <a:rPr lang="en-US" dirty="0">
                <a:solidFill>
                  <a:srgbClr val="FF0000"/>
                </a:solidFill>
              </a:rPr>
              <a:t> = 100 x 0.75/(1-0.75) = 100 x 3 = 300 million</a:t>
            </a:r>
          </a:p>
          <a:p>
            <a:r>
              <a:rPr lang="en-US" dirty="0">
                <a:solidFill>
                  <a:srgbClr val="FF0000"/>
                </a:solidFill>
              </a:rPr>
              <a:t>Difference = 100 million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08" y="243193"/>
            <a:ext cx="10515600" cy="777875"/>
          </a:xfrm>
        </p:spPr>
        <p:txBody>
          <a:bodyPr/>
          <a:lstStyle/>
          <a:p>
            <a:r>
              <a:rPr lang="en-US" dirty="0"/>
              <a:t>Multiplier Equations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01" y="4811080"/>
            <a:ext cx="8684830" cy="1589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AU" b="1" dirty="0"/>
              <a:t>Effect on Economy:</a:t>
            </a:r>
          </a:p>
          <a:p>
            <a:r>
              <a:rPr lang="en-AU" b="1" dirty="0"/>
              <a:t>∆AD = ∆GDP = ∆Income =</a:t>
            </a:r>
            <a:r>
              <a:rPr lang="en-US" b="1" dirty="0"/>
              <a:t> </a:t>
            </a:r>
            <a:r>
              <a:rPr lang="en-AU" b="1" dirty="0"/>
              <a:t>∆</a:t>
            </a:r>
            <a:r>
              <a:rPr lang="en-US" b="1" dirty="0"/>
              <a:t>Initial Spending x Multiplier</a:t>
            </a:r>
          </a:p>
          <a:p>
            <a:r>
              <a:rPr lang="en-AU" b="1" dirty="0"/>
              <a:t>∆AD = ∆GDP = ∆Income =</a:t>
            </a:r>
            <a:r>
              <a:rPr lang="en-US" b="1" dirty="0"/>
              <a:t> </a:t>
            </a:r>
            <a:r>
              <a:rPr lang="en-AU" b="1" dirty="0"/>
              <a:t>∆</a:t>
            </a:r>
            <a:r>
              <a:rPr lang="en-US" b="1" dirty="0"/>
              <a:t>Tax x Tax Multiplier </a:t>
            </a:r>
          </a:p>
          <a:p>
            <a:r>
              <a:rPr lang="en-AU" sz="2400" b="1" dirty="0"/>
              <a:t>∆AD = ∆GDP = ∆Income =</a:t>
            </a:r>
            <a:r>
              <a:rPr lang="en-US" sz="2400" b="1" dirty="0"/>
              <a:t> </a:t>
            </a:r>
            <a:r>
              <a:rPr lang="en-AU" sz="2400" b="1" dirty="0"/>
              <a:t>∆</a:t>
            </a:r>
            <a:r>
              <a:rPr lang="en-US" sz="2400" b="1" dirty="0"/>
              <a:t>Transfer Payment x Transfer Payment Multiplier 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1" y="2438121"/>
            <a:ext cx="3581900" cy="173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44" y="2549548"/>
            <a:ext cx="3667637" cy="1600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501" y="1998899"/>
            <a:ext cx="26900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Spending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675" y="1989041"/>
            <a:ext cx="391536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Government Tax Multiplier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8324" y="1989041"/>
            <a:ext cx="391536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Government Transfer Multiplier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20" y="2653594"/>
            <a:ext cx="3762900" cy="14670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407" y="931985"/>
            <a:ext cx="770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MPC</a:t>
            </a:r>
            <a:r>
              <a:rPr lang="en-US" dirty="0"/>
              <a:t> = Marginal Propensity to Consume = </a:t>
            </a:r>
            <a:r>
              <a:rPr lang="en-US" dirty="0">
                <a:solidFill>
                  <a:srgbClr val="00B0F0"/>
                </a:solidFill>
              </a:rPr>
              <a:t>∆Consumption / ∆Disposable Income</a:t>
            </a:r>
          </a:p>
          <a:p>
            <a:r>
              <a:rPr lang="en-US" dirty="0">
                <a:solidFill>
                  <a:srgbClr val="00B050"/>
                </a:solidFill>
              </a:rPr>
              <a:t>MPS </a:t>
            </a:r>
            <a:r>
              <a:rPr lang="en-US" dirty="0"/>
              <a:t>= Marginal Propensity to Save = </a:t>
            </a:r>
            <a:r>
              <a:rPr lang="en-US" dirty="0">
                <a:solidFill>
                  <a:srgbClr val="00B050"/>
                </a:solidFill>
              </a:rPr>
              <a:t>∆Saving / ∆Disposable Income</a:t>
            </a:r>
          </a:p>
          <a:p>
            <a:r>
              <a:rPr lang="en-US" dirty="0">
                <a:solidFill>
                  <a:srgbClr val="00B0F0"/>
                </a:solidFill>
              </a:rPr>
              <a:t>MPC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MPS</a:t>
            </a:r>
            <a:r>
              <a:rPr lang="en-US" dirty="0"/>
              <a:t>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5725" y="3965305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1/MPS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5402" y="3987247"/>
            <a:ext cx="18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-MPC/MPS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94378" y="4120649"/>
            <a:ext cx="18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MPC/MPS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1369" y="884751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Disposable Income (Y</a:t>
            </a:r>
            <a:r>
              <a:rPr lang="en-US" baseline="-25000" dirty="0"/>
              <a:t>D</a:t>
            </a:r>
            <a:r>
              <a:rPr lang="en-US" dirty="0"/>
              <a:t>) = Income - Taxes</a:t>
            </a:r>
          </a:p>
        </p:txBody>
      </p:sp>
      <p:sp>
        <p:nvSpPr>
          <p:cNvPr id="18" name="Curved Down Arrow 17"/>
          <p:cNvSpPr/>
          <p:nvPr/>
        </p:nvSpPr>
        <p:spPr>
          <a:xfrm>
            <a:off x="8143995" y="438269"/>
            <a:ext cx="1215879" cy="4541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368" y="4659924"/>
            <a:ext cx="3102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Government spending and tax at the same time.</a:t>
            </a:r>
          </a:p>
          <a:p>
            <a:r>
              <a:rPr lang="en-AU" sz="1400" dirty="0"/>
              <a:t>∆GDP = ∆Income = ∆G x Multiplier + ∆Tax x Tax Multiplier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If the ∆Tax = ∆G, then AD will move in the direction of the spending because spending multiplier is larger than tax multiplier.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B0B682-9AC5-38BF-F4A5-3FD91ABAEF95}"/>
              </a:ext>
            </a:extLst>
          </p:cNvPr>
          <p:cNvSpPr/>
          <p:nvPr/>
        </p:nvSpPr>
        <p:spPr>
          <a:xfrm>
            <a:off x="309701" y="5165766"/>
            <a:ext cx="7960819" cy="392582"/>
          </a:xfrm>
          <a:prstGeom prst="ellipse">
            <a:avLst/>
          </a:prstGeom>
          <a:solidFill>
            <a:srgbClr val="92D050">
              <a:alpha val="434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D8875-A895-7690-D670-7CDC3B1A9FFD}"/>
              </a:ext>
            </a:extLst>
          </p:cNvPr>
          <p:cNvSpPr/>
          <p:nvPr/>
        </p:nvSpPr>
        <p:spPr>
          <a:xfrm>
            <a:off x="158581" y="5558348"/>
            <a:ext cx="7960819" cy="392582"/>
          </a:xfrm>
          <a:prstGeom prst="ellipse">
            <a:avLst/>
          </a:prstGeom>
          <a:solidFill>
            <a:srgbClr val="FFC000">
              <a:alpha val="434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543977-9B4B-963A-0682-7B130F361651}"/>
              </a:ext>
            </a:extLst>
          </p:cNvPr>
          <p:cNvSpPr/>
          <p:nvPr/>
        </p:nvSpPr>
        <p:spPr>
          <a:xfrm>
            <a:off x="157505" y="5913034"/>
            <a:ext cx="8684830" cy="392582"/>
          </a:xfrm>
          <a:prstGeom prst="ellipse">
            <a:avLst/>
          </a:prstGeom>
          <a:solidFill>
            <a:srgbClr val="00B0F0">
              <a:alpha val="434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82931E39-AC6B-1DC9-A427-78AF42C0303B}"/>
              </a:ext>
            </a:extLst>
          </p:cNvPr>
          <p:cNvSpPr/>
          <p:nvPr/>
        </p:nvSpPr>
        <p:spPr>
          <a:xfrm rot="19805047">
            <a:off x="3374315" y="3600667"/>
            <a:ext cx="645565" cy="1618270"/>
          </a:xfrm>
          <a:prstGeom prst="upArrow">
            <a:avLst/>
          </a:prstGeom>
          <a:solidFill>
            <a:srgbClr val="92D050">
              <a:alpha val="6287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154F8DB2-F99B-1B72-BFB5-77A95FC7B7D7}"/>
              </a:ext>
            </a:extLst>
          </p:cNvPr>
          <p:cNvSpPr/>
          <p:nvPr/>
        </p:nvSpPr>
        <p:spPr>
          <a:xfrm rot="19805047">
            <a:off x="7563758" y="4070235"/>
            <a:ext cx="645565" cy="1742952"/>
          </a:xfrm>
          <a:prstGeom prst="upArrow">
            <a:avLst/>
          </a:prstGeom>
          <a:solidFill>
            <a:srgbClr val="FFC000">
              <a:alpha val="6287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331AE9E5-81BF-B2F0-29E5-868AFE528AE9}"/>
              </a:ext>
            </a:extLst>
          </p:cNvPr>
          <p:cNvSpPr/>
          <p:nvPr/>
        </p:nvSpPr>
        <p:spPr>
          <a:xfrm rot="1357134">
            <a:off x="8618821" y="4081405"/>
            <a:ext cx="645565" cy="2010485"/>
          </a:xfrm>
          <a:prstGeom prst="upArrow">
            <a:avLst/>
          </a:prstGeom>
          <a:solidFill>
            <a:srgbClr val="00B0F0">
              <a:alpha val="6287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0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Bonus: The Full Multiplier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469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4" y="278499"/>
            <a:ext cx="6120865" cy="765838"/>
          </a:xfrm>
        </p:spPr>
        <p:txBody>
          <a:bodyPr/>
          <a:lstStyle/>
          <a:p>
            <a:r>
              <a:rPr lang="en-AU" dirty="0"/>
              <a:t>The Full Model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13" y="1153862"/>
            <a:ext cx="4407569" cy="22149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3800" b="1" dirty="0"/>
              <a:t>Basic Multiplier</a:t>
            </a:r>
          </a:p>
          <a:p>
            <a:r>
              <a:rPr lang="en-AU" dirty="0"/>
              <a:t>The Basic Multiplier assumes that consumers can only: </a:t>
            </a:r>
          </a:p>
          <a:p>
            <a:pPr lvl="1"/>
            <a:r>
              <a:rPr lang="en-AU" dirty="0"/>
              <a:t>Consume (domestic production)</a:t>
            </a:r>
          </a:p>
          <a:p>
            <a:pPr lvl="1"/>
            <a:r>
              <a:rPr lang="en-AU" dirty="0"/>
              <a:t>Save</a:t>
            </a:r>
          </a:p>
          <a:p>
            <a:r>
              <a:rPr lang="en-AU" dirty="0"/>
              <a:t>The Multiplier = 1/MPS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412" y="4268946"/>
            <a:ext cx="1493894" cy="859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27" y="5584723"/>
            <a:ext cx="1626085" cy="968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3" y="4718361"/>
            <a:ext cx="1446127" cy="1070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26" y="4573292"/>
            <a:ext cx="1377309" cy="1224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904165"/>
            <a:ext cx="4297674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800" b="1" dirty="0"/>
              <a:t>Full Multiplier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Basic Multiplier ignores things such 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Tax paid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Import spending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Full Multiplier is more accurate because we should add these to our multiplier formula.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Note: We will see shortly that this decreases the size of the multiplier.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82" y="3752127"/>
            <a:ext cx="321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Assumes people use money to: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5757" y="4227542"/>
            <a:ext cx="321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Assumes people use money to: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910" y="5128072"/>
            <a:ext cx="1446127" cy="107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070" y="5051410"/>
            <a:ext cx="1377309" cy="1224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2412" y="5253837"/>
            <a:ext cx="16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Pay tax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727" y="6488668"/>
            <a:ext cx="16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Buy Imports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313" y="5954055"/>
            <a:ext cx="144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Consume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1808" y="5884295"/>
            <a:ext cx="144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85757" y="6253627"/>
            <a:ext cx="144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Consume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53252" y="6275685"/>
            <a:ext cx="144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08257" y="63604"/>
            <a:ext cx="375592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>
                <a:solidFill>
                  <a:srgbClr val="FF0000"/>
                </a:solidFill>
              </a:rPr>
              <a:t>The full multiplier assumes that people pay tax and buy imports as well as consume and save. </a:t>
            </a:r>
          </a:p>
          <a:p>
            <a:r>
              <a:rPr lang="en-AU" sz="1600" dirty="0">
                <a:solidFill>
                  <a:srgbClr val="FF0000"/>
                </a:solidFill>
              </a:rPr>
              <a:t>This will reduce the size of the multiplier.</a:t>
            </a:r>
          </a:p>
        </p:txBody>
      </p:sp>
    </p:spTree>
    <p:extLst>
      <p:ext uri="{BB962C8B-B14F-4D97-AF65-F5344CB8AC3E}">
        <p14:creationId xmlns:p14="http://schemas.microsoft.com/office/powerpoint/2010/main" val="7681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825178" y="1487669"/>
            <a:ext cx="5985020" cy="47164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ounded Rectangle 1"/>
          <p:cNvSpPr/>
          <p:nvPr/>
        </p:nvSpPr>
        <p:spPr>
          <a:xfrm>
            <a:off x="294968" y="1573161"/>
            <a:ext cx="5877232" cy="43458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vs Full Circular Flow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8655" y="1838838"/>
            <a:ext cx="5157787" cy="651745"/>
          </a:xfrm>
        </p:spPr>
        <p:txBody>
          <a:bodyPr/>
          <a:lstStyle/>
          <a:p>
            <a:r>
              <a:rPr lang="en-US" dirty="0"/>
              <a:t>Simplified Multiplier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MPC (Marg. Prop. to consume)</a:t>
            </a:r>
          </a:p>
          <a:p>
            <a:r>
              <a:rPr lang="en-US" dirty="0"/>
              <a:t>MPS (Marg. Prop. to save)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Multiplier = 1/MPS or 1/(1-MPC)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266724"/>
            <a:ext cx="5183188" cy="823912"/>
          </a:xfrm>
        </p:spPr>
        <p:txBody>
          <a:bodyPr/>
          <a:lstStyle/>
          <a:p>
            <a:r>
              <a:rPr lang="en-US" dirty="0"/>
              <a:t>Full Model Multiplier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MPC (Marg. Prop. to consume)</a:t>
            </a:r>
          </a:p>
          <a:p>
            <a:r>
              <a:rPr lang="en-US" dirty="0"/>
              <a:t>MPS (Marg. Prop. to save)</a:t>
            </a:r>
          </a:p>
          <a:p>
            <a:r>
              <a:rPr lang="en-US" dirty="0"/>
              <a:t>MPT (</a:t>
            </a:r>
            <a:r>
              <a:rPr lang="en-US" dirty="0">
                <a:solidFill>
                  <a:schemeClr val="accent6"/>
                </a:solidFill>
              </a:rPr>
              <a:t>Marg. Prop. to pay tax</a:t>
            </a:r>
            <a:r>
              <a:rPr lang="en-US" dirty="0"/>
              <a:t>)</a:t>
            </a:r>
          </a:p>
          <a:p>
            <a:r>
              <a:rPr lang="en-US" dirty="0"/>
              <a:t>MPM (</a:t>
            </a:r>
            <a:r>
              <a:rPr lang="en-US" dirty="0">
                <a:solidFill>
                  <a:schemeClr val="accent6"/>
                </a:solidFill>
              </a:rPr>
              <a:t>Marg. Prop. to import</a:t>
            </a:r>
            <a:r>
              <a:rPr lang="en-US" dirty="0"/>
              <a:t>)</a:t>
            </a:r>
          </a:p>
          <a:p>
            <a:r>
              <a:rPr lang="en-US" dirty="0"/>
              <a:t>Multiplier = 1/(MPS+MPT+MPM) or 1/(1-MPC)</a:t>
            </a:r>
          </a:p>
          <a:p>
            <a:r>
              <a:rPr lang="en-US" b="1" dirty="0">
                <a:solidFill>
                  <a:srgbClr val="FF0000"/>
                </a:solidFill>
              </a:rPr>
              <a:t>The multiplier will be smaller because there will be less consumption in the economy </a:t>
            </a:r>
            <a:r>
              <a:rPr lang="en-US" dirty="0"/>
              <a:t>(due to paying taxes and spending on imports)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900" y="5102190"/>
            <a:ext cx="5024283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Note: </a:t>
            </a:r>
          </a:p>
          <a:p>
            <a:r>
              <a:rPr lang="en-AU" sz="2000" dirty="0"/>
              <a:t>You most likely don’t have to worry about the difference between the two because Multiplier = 1/(1-MPC) which is the same for both.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2986" y="2992235"/>
            <a:ext cx="1969207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Note: Even though the assumptions are different, the multiplier formula is still the same: </a:t>
            </a:r>
          </a:p>
          <a:p>
            <a:r>
              <a:rPr lang="en-AU" sz="1400" dirty="0"/>
              <a:t>Multiplier = 1/(1-MPC)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1906" y="197224"/>
            <a:ext cx="25370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The lump sum tax will not affect the multiplier, unlike other taxes which will. </a:t>
            </a:r>
          </a:p>
        </p:txBody>
      </p:sp>
    </p:spTree>
    <p:extLst>
      <p:ext uri="{BB962C8B-B14F-4D97-AF65-F5344CB8AC3E}">
        <p14:creationId xmlns:p14="http://schemas.microsoft.com/office/powerpoint/2010/main" val="3340024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assume a more complex version of the economy where people can buy imports and have to pay more types of tax, what is the likely effect on the MPC?</a:t>
            </a:r>
          </a:p>
          <a:p>
            <a:r>
              <a:rPr lang="en-US" dirty="0">
                <a:solidFill>
                  <a:srgbClr val="FF0000"/>
                </a:solidFill>
              </a:rPr>
              <a:t>It will decrease because people will not just be using their money for consumption.</a:t>
            </a:r>
          </a:p>
        </p:txBody>
      </p:sp>
    </p:spTree>
    <p:extLst>
      <p:ext uri="{BB962C8B-B14F-4D97-AF65-F5344CB8AC3E}">
        <p14:creationId xmlns:p14="http://schemas.microsoft.com/office/powerpoint/2010/main" val="18745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840" y="1825625"/>
            <a:ext cx="4505960" cy="4351338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3. Decrease the multiplier</a:t>
            </a:r>
          </a:p>
          <a:p>
            <a:r>
              <a:rPr lang="en-AU" dirty="0">
                <a:solidFill>
                  <a:srgbClr val="FF0000"/>
                </a:solidFill>
              </a:rPr>
              <a:t>People will spend less of their income because of tax.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9" y="1266366"/>
            <a:ext cx="5811061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48" y="270563"/>
            <a:ext cx="10515600" cy="1325563"/>
          </a:xfrm>
        </p:spPr>
        <p:txBody>
          <a:bodyPr/>
          <a:lstStyle/>
          <a:p>
            <a:r>
              <a:rPr lang="en-US" dirty="0"/>
              <a:t>People’s Spending Habits Vary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303867"/>
            <a:ext cx="6124325" cy="45981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people spend a lot. 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Spend 1000 and save 0</a:t>
            </a:r>
          </a:p>
          <a:p>
            <a:r>
              <a:rPr lang="en-US" dirty="0"/>
              <a:t>Some people save a lot. 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Spend 200 and save 800.</a:t>
            </a:r>
          </a:p>
          <a:p>
            <a:r>
              <a:rPr lang="en-US" dirty="0"/>
              <a:t>Most people would be somewhere in the middle. 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Spend 600 and save 400.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we take the average of everyone then we could find a percentage for society.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The average person spends 700 and saves 300. </a:t>
            </a:r>
          </a:p>
          <a:p>
            <a:r>
              <a:rPr lang="en-US" dirty="0"/>
              <a:t>How much would you spend if you had 1000 dollars?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51" y="1511469"/>
            <a:ext cx="1838582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833" y="3756897"/>
            <a:ext cx="1920152" cy="144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833" y="1457493"/>
            <a:ext cx="2429214" cy="151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487" y="3756897"/>
            <a:ext cx="1463346" cy="14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Multiplier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4716873"/>
          </a:xfrm>
        </p:spPr>
        <p:txBody>
          <a:bodyPr>
            <a:normAutofit fontScale="70000" lnSpcReduction="20000"/>
          </a:bodyPr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dirty="0"/>
              <a:t>Multiplier: Remember that </a:t>
            </a:r>
            <a:r>
              <a:rPr lang="en-US" b="1" dirty="0">
                <a:solidFill>
                  <a:srgbClr val="FF0000"/>
                </a:solidFill>
              </a:rPr>
              <a:t>the more people spend in the economy the larger the multiplier will be</a:t>
            </a:r>
            <a:r>
              <a:rPr lang="en-US" dirty="0"/>
              <a:t>! Person </a:t>
            </a:r>
            <a:r>
              <a:rPr lang="en-US" dirty="0">
                <a:solidFill>
                  <a:srgbClr val="00B0F0"/>
                </a:solidFill>
              </a:rPr>
              <a:t>A’s Spending </a:t>
            </a:r>
            <a:r>
              <a:rPr lang="en-US" dirty="0"/>
              <a:t>= </a:t>
            </a:r>
            <a:r>
              <a:rPr lang="en-US" dirty="0">
                <a:solidFill>
                  <a:srgbClr val="FFC000"/>
                </a:solidFill>
              </a:rPr>
              <a:t>Person B’s Income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Person B’s Spending</a:t>
            </a:r>
            <a:r>
              <a:rPr lang="en-US" dirty="0"/>
              <a:t> = </a:t>
            </a:r>
            <a:r>
              <a:rPr lang="en-US" dirty="0">
                <a:solidFill>
                  <a:schemeClr val="accent4"/>
                </a:solidFill>
              </a:rPr>
              <a:t>Person C’s Income </a:t>
            </a:r>
            <a:r>
              <a:rPr lang="en-US" dirty="0"/>
              <a:t>etc.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AU" sz="3000" b="1" dirty="0">
                <a:latin typeface="Script MT Bold" panose="03040602040607080904" pitchFamily="66" charset="0"/>
              </a:rPr>
              <a:t>∆</a:t>
            </a:r>
            <a:r>
              <a:rPr lang="en-AU" sz="3000" b="1" dirty="0"/>
              <a:t>GDP= </a:t>
            </a:r>
            <a:r>
              <a:rPr lang="en-AU" sz="3000" b="1" dirty="0">
                <a:latin typeface="Script MT Bold" panose="03040602040607080904" pitchFamily="66" charset="0"/>
              </a:rPr>
              <a:t>∆</a:t>
            </a:r>
            <a:r>
              <a:rPr lang="en-AU" sz="3000" b="1" dirty="0"/>
              <a:t>Spending x Multiplier</a:t>
            </a:r>
            <a:endParaRPr lang="en-US" sz="3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Simplified multiplier = 1/MPS = 1/(1-MPC)</a:t>
            </a:r>
          </a:p>
          <a:p>
            <a:pPr lvl="1"/>
            <a:r>
              <a:rPr lang="en-US" dirty="0"/>
              <a:t>MPC = Marginal propensity to consume, MPS = Marginal propensity to save</a:t>
            </a:r>
          </a:p>
          <a:p>
            <a:pPr lvl="1"/>
            <a:r>
              <a:rPr lang="en-US" dirty="0"/>
              <a:t>MPC + MPS = 1</a:t>
            </a:r>
          </a:p>
          <a:p>
            <a:pPr lvl="1"/>
            <a:r>
              <a:rPr lang="en-US" dirty="0"/>
              <a:t>Applies to Consumption, Investment, Government Spending and Exports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Government Tax multiplier = -MPC/(1-MPC)</a:t>
            </a:r>
          </a:p>
          <a:p>
            <a:pPr lvl="1"/>
            <a:r>
              <a:rPr lang="en-US" dirty="0"/>
              <a:t>(Note: the tax multiplier is negative because it’s a leakage)</a:t>
            </a:r>
          </a:p>
          <a:p>
            <a:pPr lvl="1"/>
            <a:r>
              <a:rPr lang="en-US" dirty="0"/>
              <a:t>Tax Multiplier &lt; Spending Multiplier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Government Transfer multiplier = MPC/(1-MPC)</a:t>
            </a:r>
          </a:p>
          <a:p>
            <a:pPr lvl="1"/>
            <a:r>
              <a:rPr lang="en-US" dirty="0"/>
              <a:t>Transfer Multiplier &lt; Spending Multiplier</a:t>
            </a:r>
          </a:p>
          <a:p>
            <a:pPr lvl="1"/>
            <a:r>
              <a:rPr lang="en-US" dirty="0"/>
              <a:t>It is the same size as the tax multiplier but positive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Bonus: Full multiplier = 1/(MPS+MPT+MPM) = 1(1-MPC)</a:t>
            </a:r>
          </a:p>
          <a:p>
            <a:pPr lvl="1"/>
            <a:r>
              <a:rPr lang="en-US" dirty="0"/>
              <a:t>MPT = Marginal propensity to pay tax</a:t>
            </a:r>
          </a:p>
          <a:p>
            <a:pPr lvl="1"/>
            <a:r>
              <a:rPr lang="en-US" dirty="0"/>
              <a:t>MPM = Marginal propensity to import goods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539" y="1966421"/>
            <a:ext cx="4744112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Finish Module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699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7188"/>
            <a:ext cx="11039833" cy="61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48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8" y="536331"/>
            <a:ext cx="11260763" cy="5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8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/>
          <a:lstStyle/>
          <a:p>
            <a:r>
              <a:rPr lang="en-AU" dirty="0"/>
              <a:t>Module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09155"/>
            <a:ext cx="10515600" cy="2767807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1. The 500 million in </a:t>
            </a:r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purchases would have a multiplier of 500 x multiplier. However the Government transfers would have a multiplier of &lt; 500 million x multiplier because people will not spend the entire 500 million that they receive. So the change in spending may only be 500xMPC = 400 million.</a:t>
            </a:r>
          </a:p>
          <a:p>
            <a:r>
              <a:rPr lang="en-AU" dirty="0">
                <a:solidFill>
                  <a:srgbClr val="FF0000"/>
                </a:solidFill>
              </a:rPr>
              <a:t>2. The </a:t>
            </a:r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spending multiplier is larger than the </a:t>
            </a:r>
            <a:r>
              <a:rPr lang="en-AU" dirty="0" err="1">
                <a:solidFill>
                  <a:srgbClr val="FF0000"/>
                </a:solidFill>
              </a:rPr>
              <a:t>Gov</a:t>
            </a:r>
            <a:r>
              <a:rPr lang="en-AU" dirty="0">
                <a:solidFill>
                  <a:srgbClr val="FF0000"/>
                </a:solidFill>
              </a:rPr>
              <a:t> tax multiplier because the tax multiplier will be –MPC/(1-MPC) because when people are taxed ‘X dollars’ they would not have spent &lt; ‘X dollars’. Therefore the multiplier is smaller.</a:t>
            </a:r>
          </a:p>
          <a:p>
            <a:r>
              <a:rPr lang="en-AU" b="1" dirty="0" err="1">
                <a:solidFill>
                  <a:srgbClr val="FF0000"/>
                </a:solidFill>
              </a:rPr>
              <a:t>Gov</a:t>
            </a:r>
            <a:r>
              <a:rPr lang="en-AU" b="1" dirty="0">
                <a:solidFill>
                  <a:srgbClr val="FF0000"/>
                </a:solidFill>
              </a:rPr>
              <a:t> spending: ∆GDP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AU" b="1" dirty="0">
                <a:solidFill>
                  <a:srgbClr val="FF0000"/>
                </a:solidFill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Original spending x (1/(1-MP)) = 500 x Multiplier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Gov</a:t>
            </a:r>
            <a:r>
              <a:rPr lang="en-US" b="1" dirty="0">
                <a:solidFill>
                  <a:srgbClr val="FF0000"/>
                </a:solidFill>
              </a:rPr>
              <a:t> Tax: </a:t>
            </a:r>
            <a:r>
              <a:rPr lang="en-AU" b="1" dirty="0">
                <a:solidFill>
                  <a:srgbClr val="FF0000"/>
                </a:solidFill>
              </a:rPr>
              <a:t>∆GDP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AU" b="1" dirty="0">
                <a:solidFill>
                  <a:srgbClr val="FF0000"/>
                </a:solidFill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Original spending x (-MPC)/(1-MPC)) = 500 x Smaller Multiplier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10" y="227490"/>
            <a:ext cx="6691729" cy="3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840" y="528320"/>
            <a:ext cx="4399280" cy="5648643"/>
          </a:xfrm>
        </p:spPr>
        <p:txBody>
          <a:bodyPr/>
          <a:lstStyle/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3" y="615780"/>
            <a:ext cx="7000903" cy="3712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677" y="1463040"/>
            <a:ext cx="4805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</a:rPr>
              <a:t>B. ∆GDP </a:t>
            </a:r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AU" sz="3600" dirty="0">
                <a:solidFill>
                  <a:srgbClr val="FF0000"/>
                </a:solidFill>
              </a:rPr>
              <a:t>∆</a:t>
            </a:r>
            <a:r>
              <a:rPr lang="en-US" sz="3600" dirty="0">
                <a:solidFill>
                  <a:srgbClr val="FF0000"/>
                </a:solidFill>
              </a:rPr>
              <a:t>Original spending x Multiplier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Therefore more than 100 million.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Answer: B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0908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Consumption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graphical representation of the consumption function simply serves to complement our understanding of the Multiplier effect. </a:t>
            </a:r>
          </a:p>
          <a:p>
            <a:r>
              <a:rPr lang="en-AU" dirty="0"/>
              <a:t>It is no longer part of the AP Macro Syllabus.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910" y="5440133"/>
            <a:ext cx="491677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The following model is not going to appear in the AP exam but may strengthen your understanding of the MPC. </a:t>
            </a:r>
          </a:p>
        </p:txBody>
      </p:sp>
    </p:spTree>
    <p:extLst>
      <p:ext uri="{BB962C8B-B14F-4D97-AF65-F5344CB8AC3E}">
        <p14:creationId xmlns:p14="http://schemas.microsoft.com/office/powerpoint/2010/main" val="1823009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6" y="266007"/>
            <a:ext cx="4073235" cy="142468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consumption function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6" y="2055615"/>
            <a:ext cx="3707442" cy="44862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Consumption function </a:t>
            </a:r>
            <a:r>
              <a:rPr lang="en-US" dirty="0"/>
              <a:t>represents how </a:t>
            </a:r>
            <a:r>
              <a:rPr lang="en-US" dirty="0">
                <a:solidFill>
                  <a:srgbClr val="00B0F0"/>
                </a:solidFill>
              </a:rPr>
              <a:t>consumption changes with Income</a:t>
            </a:r>
            <a:r>
              <a:rPr lang="en-US" dirty="0"/>
              <a:t>.</a:t>
            </a:r>
          </a:p>
          <a:p>
            <a:pPr marL="285750" indent="-285750"/>
            <a:r>
              <a:rPr lang="en-AU" dirty="0">
                <a:solidFill>
                  <a:srgbClr val="00B0F0"/>
                </a:solidFill>
              </a:rPr>
              <a:t>Disposable Income </a:t>
            </a:r>
            <a:r>
              <a:rPr lang="en-AU" dirty="0" err="1">
                <a:solidFill>
                  <a:srgbClr val="00B0F0"/>
                </a:solidFill>
              </a:rPr>
              <a:t>Y</a:t>
            </a:r>
            <a:r>
              <a:rPr lang="en-AU" baseline="-25000" dirty="0" err="1">
                <a:solidFill>
                  <a:srgbClr val="00B0F0"/>
                </a:solidFill>
              </a:rPr>
              <a:t>d</a:t>
            </a:r>
            <a:r>
              <a:rPr lang="en-AU" dirty="0">
                <a:solidFill>
                  <a:srgbClr val="00B0F0"/>
                </a:solidFill>
              </a:rPr>
              <a:t> </a:t>
            </a:r>
            <a:r>
              <a:rPr lang="en-AU" dirty="0"/>
              <a:t>is Income after tax that is free to be spent.</a:t>
            </a:r>
          </a:p>
          <a:p>
            <a:pPr marL="285750" indent="-285750"/>
            <a:r>
              <a:rPr lang="en-AU" dirty="0"/>
              <a:t>We can use the </a:t>
            </a:r>
            <a:r>
              <a:rPr lang="en-AU" dirty="0">
                <a:solidFill>
                  <a:srgbClr val="00B0F0"/>
                </a:solidFill>
              </a:rPr>
              <a:t>MPC</a:t>
            </a:r>
            <a:r>
              <a:rPr lang="en-AU" dirty="0"/>
              <a:t> (marginal propensity to consume) to represent the level of consumption (C), based on </a:t>
            </a:r>
            <a:r>
              <a:rPr lang="en-AU" dirty="0">
                <a:solidFill>
                  <a:srgbClr val="00B0F0"/>
                </a:solidFill>
              </a:rPr>
              <a:t>different income levels</a:t>
            </a:r>
            <a:r>
              <a:rPr lang="en-AU" dirty="0"/>
              <a:t>. </a:t>
            </a:r>
          </a:p>
          <a:p>
            <a:pPr marL="285750" indent="-285750"/>
            <a:r>
              <a:rPr lang="en-AU" dirty="0"/>
              <a:t>Because of the </a:t>
            </a:r>
            <a:r>
              <a:rPr lang="en-AU" dirty="0">
                <a:solidFill>
                  <a:srgbClr val="00B050"/>
                </a:solidFill>
              </a:rPr>
              <a:t>constant MPC</a:t>
            </a:r>
            <a:r>
              <a:rPr lang="en-AU" dirty="0"/>
              <a:t>, </a:t>
            </a:r>
            <a:r>
              <a:rPr lang="en-AU" dirty="0">
                <a:solidFill>
                  <a:srgbClr val="00B050"/>
                </a:solidFill>
              </a:rPr>
              <a:t>every extra dollar of Income leads to the same amount of extra spending</a:t>
            </a:r>
            <a:r>
              <a:rPr lang="en-AU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1621124"/>
            <a:ext cx="7398294" cy="492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69" y="92646"/>
            <a:ext cx="6390511" cy="17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2887" y="4023360"/>
            <a:ext cx="222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anything familiar? </a:t>
            </a:r>
          </a:p>
          <a:p>
            <a:r>
              <a:rPr lang="en-US" dirty="0"/>
              <a:t>MPC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9491" y="4826675"/>
            <a:ext cx="3550023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The consumption function represents how consumption changes with more disposable income.</a:t>
            </a:r>
          </a:p>
          <a:p>
            <a:r>
              <a:rPr lang="en-AU" dirty="0">
                <a:solidFill>
                  <a:srgbClr val="FF0000"/>
                </a:solidFill>
              </a:rPr>
              <a:t>Disposable income = income after tax</a:t>
            </a:r>
          </a:p>
        </p:txBody>
      </p:sp>
    </p:spTree>
    <p:extLst>
      <p:ext uri="{BB962C8B-B14F-4D97-AF65-F5344CB8AC3E}">
        <p14:creationId xmlns:p14="http://schemas.microsoft.com/office/powerpoint/2010/main" val="18834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762" y="123750"/>
            <a:ext cx="5425453" cy="1325563"/>
          </a:xfrm>
        </p:spPr>
        <p:txBody>
          <a:bodyPr/>
          <a:lstStyle/>
          <a:p>
            <a:r>
              <a:rPr lang="en-AU" dirty="0"/>
              <a:t>Autonomous Consumption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4311" y="5365003"/>
            <a:ext cx="5881035" cy="120612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FF0000"/>
                </a:solidFill>
              </a:rPr>
              <a:t>Summary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F0000"/>
                </a:solidFill>
              </a:rPr>
              <a:t>a = autonomous consumption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F0000"/>
                </a:solidFill>
              </a:rPr>
              <a:t>MPC = proportion of how much you spend as you have higher disposable income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15" y="1241265"/>
            <a:ext cx="5727587" cy="380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11" y="116495"/>
            <a:ext cx="4947385" cy="133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477" y="1241264"/>
            <a:ext cx="49070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‘a’ represents </a:t>
            </a:r>
            <a:r>
              <a:rPr lang="en-US" sz="2800" dirty="0">
                <a:solidFill>
                  <a:srgbClr val="00B050"/>
                </a:solidFill>
              </a:rPr>
              <a:t>consumption which we need to survive</a:t>
            </a:r>
            <a:r>
              <a:rPr lang="en-US" sz="2800" dirty="0"/>
              <a:t> – called </a:t>
            </a:r>
            <a:r>
              <a:rPr lang="en-US" sz="2800" dirty="0">
                <a:solidFill>
                  <a:srgbClr val="00B050"/>
                </a:solidFill>
              </a:rPr>
              <a:t>autonomous consumption</a:t>
            </a:r>
            <a:r>
              <a:rPr lang="en-US" sz="2800" dirty="0"/>
              <a:t>. Even if we have no income we still need to eat and consume other essentials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 can use our savings to pay, even when our income is 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2" name="Left Brace 1"/>
          <p:cNvSpPr/>
          <p:nvPr/>
        </p:nvSpPr>
        <p:spPr>
          <a:xfrm>
            <a:off x="6660776" y="3442447"/>
            <a:ext cx="770965" cy="102197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334622" y="3558988"/>
            <a:ext cx="141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Autonomous consumption 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9859" y="3092824"/>
            <a:ext cx="235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The slope is determined by the MPC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092" y="5222631"/>
            <a:ext cx="521153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Official Definition – Autonomous Consumption</a:t>
            </a:r>
          </a:p>
          <a:p>
            <a:r>
              <a:rPr lang="en-US" sz="1600" dirty="0"/>
              <a:t>Autonomous consumption is defined as the expenditures that consumers must make </a:t>
            </a:r>
            <a:r>
              <a:rPr lang="en-US" sz="1600" dirty="0">
                <a:solidFill>
                  <a:srgbClr val="00B0F0"/>
                </a:solidFill>
              </a:rPr>
              <a:t>even when they have no disposable income</a:t>
            </a:r>
            <a:r>
              <a:rPr lang="en-US" sz="1600" dirty="0"/>
              <a:t>. These expenses cannot be eliminated, regardless of limited personal income, and are deemed autonomous or </a:t>
            </a:r>
            <a:r>
              <a:rPr lang="en-US" sz="1600" dirty="0">
                <a:solidFill>
                  <a:srgbClr val="00B0F0"/>
                </a:solidFill>
              </a:rPr>
              <a:t>independent</a:t>
            </a:r>
            <a:r>
              <a:rPr lang="en-US" sz="1600" dirty="0"/>
              <a:t> as a result.</a:t>
            </a:r>
          </a:p>
        </p:txBody>
      </p:sp>
    </p:spTree>
    <p:extLst>
      <p:ext uri="{BB962C8B-B14F-4D97-AF65-F5344CB8AC3E}">
        <p14:creationId xmlns:p14="http://schemas.microsoft.com/office/powerpoint/2010/main" val="33551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formula for the consumption function?</a:t>
            </a:r>
          </a:p>
          <a:p>
            <a:r>
              <a:rPr lang="en-AU" dirty="0">
                <a:solidFill>
                  <a:srgbClr val="FF0000"/>
                </a:solidFill>
              </a:rPr>
              <a:t>C = a + MPC x Y</a:t>
            </a:r>
            <a:r>
              <a:rPr lang="en-AU" baseline="-25000" dirty="0">
                <a:solidFill>
                  <a:srgbClr val="FF0000"/>
                </a:solidFill>
              </a:rPr>
              <a:t>D</a:t>
            </a:r>
          </a:p>
          <a:p>
            <a:r>
              <a:rPr lang="en-AU" dirty="0"/>
              <a:t>Draw the consumption function.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40" y="2765265"/>
            <a:ext cx="5727587" cy="3809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5147" y="5082988"/>
            <a:ext cx="141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Autonomous consumption (a)</a:t>
            </a:r>
          </a:p>
        </p:txBody>
      </p:sp>
    </p:spTree>
    <p:extLst>
      <p:ext uri="{BB962C8B-B14F-4D97-AF65-F5344CB8AC3E}">
        <p14:creationId xmlns:p14="http://schemas.microsoft.com/office/powerpoint/2010/main" val="31657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38733" cy="600075"/>
          </a:xfrm>
        </p:spPr>
        <p:txBody>
          <a:bodyPr>
            <a:normAutofit fontScale="90000"/>
          </a:bodyPr>
          <a:lstStyle/>
          <a:p>
            <a:r>
              <a:rPr lang="en-US" dirty="0"/>
              <a:t>Marginal Propensity to Consume (MPC)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042"/>
          </a:xfrm>
        </p:spPr>
        <p:txBody>
          <a:bodyPr>
            <a:normAutofit/>
          </a:bodyPr>
          <a:lstStyle/>
          <a:p>
            <a:r>
              <a:rPr lang="en-US" b="1" dirty="0"/>
              <a:t>Marginal</a:t>
            </a:r>
            <a:r>
              <a:rPr lang="en-US" dirty="0"/>
              <a:t> = ‘the last dollar’</a:t>
            </a:r>
          </a:p>
          <a:p>
            <a:r>
              <a:rPr lang="en-US" b="1" dirty="0"/>
              <a:t>Propensity</a:t>
            </a:r>
            <a:r>
              <a:rPr lang="en-US" dirty="0"/>
              <a:t> = ‘what you usually do’</a:t>
            </a:r>
          </a:p>
          <a:p>
            <a:r>
              <a:rPr lang="en-US" b="1" dirty="0"/>
              <a:t>Consume</a:t>
            </a:r>
            <a:r>
              <a:rPr lang="en-US" dirty="0"/>
              <a:t> = buy</a:t>
            </a:r>
          </a:p>
          <a:p>
            <a:r>
              <a:rPr lang="en-US" dirty="0"/>
              <a:t>Therefore, the </a:t>
            </a:r>
            <a:r>
              <a:rPr lang="en-US" dirty="0">
                <a:solidFill>
                  <a:srgbClr val="00B0F0"/>
                </a:solidFill>
              </a:rPr>
              <a:t>marginal propensity to consume </a:t>
            </a:r>
            <a:r>
              <a:rPr lang="en-US" dirty="0"/>
              <a:t>is the </a:t>
            </a:r>
            <a:r>
              <a:rPr lang="en-US" dirty="0">
                <a:solidFill>
                  <a:srgbClr val="00B0F0"/>
                </a:solidFill>
              </a:rPr>
              <a:t>proportion you spend</a:t>
            </a:r>
            <a:r>
              <a:rPr lang="en-US" dirty="0"/>
              <a:t> of your </a:t>
            </a:r>
            <a:r>
              <a:rPr lang="en-US" dirty="0">
                <a:solidFill>
                  <a:srgbClr val="00B0F0"/>
                </a:solidFill>
              </a:rPr>
              <a:t>additional income</a:t>
            </a:r>
            <a:r>
              <a:rPr lang="en-US" dirty="0"/>
              <a:t>. </a:t>
            </a:r>
            <a:r>
              <a:rPr lang="en-US" dirty="0" err="1"/>
              <a:t>Ie</a:t>
            </a:r>
            <a:r>
              <a:rPr lang="en-US" dirty="0"/>
              <a:t>. How much you spend of the last dollar you received.</a:t>
            </a:r>
          </a:p>
          <a:p>
            <a:r>
              <a:rPr lang="en-US" dirty="0"/>
              <a:t>We shorten it to </a:t>
            </a:r>
            <a:r>
              <a:rPr lang="en-US" dirty="0">
                <a:solidFill>
                  <a:srgbClr val="00B0F0"/>
                </a:solidFill>
              </a:rPr>
              <a:t>MPC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928" y="1223229"/>
            <a:ext cx="2917448" cy="1819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99604"/>
            <a:ext cx="657296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Example</a:t>
            </a:r>
          </a:p>
          <a:p>
            <a:r>
              <a:rPr lang="en-US" sz="2000" dirty="0"/>
              <a:t>If you spend $600 and out of $1000 then your MPC is:</a:t>
            </a:r>
          </a:p>
          <a:p>
            <a:r>
              <a:rPr lang="en-US" sz="2000" dirty="0"/>
              <a:t>MPC = 600/1000 = 0.6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467" y="4470400"/>
            <a:ext cx="403013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Summary </a:t>
            </a:r>
          </a:p>
          <a:p>
            <a:r>
              <a:rPr lang="en-AU" sz="2400" dirty="0">
                <a:solidFill>
                  <a:srgbClr val="FF0000"/>
                </a:solidFill>
              </a:rPr>
              <a:t>The MPC (marginal propensity to consume) is how much you spend of each extra dollar you earn.</a:t>
            </a:r>
          </a:p>
          <a:p>
            <a:r>
              <a:rPr lang="en-AU" sz="2400" dirty="0">
                <a:solidFill>
                  <a:srgbClr val="FF0000"/>
                </a:solidFill>
              </a:rPr>
              <a:t>MPC = </a:t>
            </a:r>
            <a:r>
              <a:rPr lang="en-US" sz="2400" dirty="0">
                <a:solidFill>
                  <a:srgbClr val="FF0000"/>
                </a:solidFill>
              </a:rPr>
              <a:t>∆C / ∆Income</a:t>
            </a:r>
            <a:endParaRPr lang="en-AU" sz="2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82776" y="4355903"/>
            <a:ext cx="2402224" cy="1257997"/>
            <a:chOff x="9383376" y="742265"/>
            <a:chExt cx="2402224" cy="1257997"/>
          </a:xfrm>
        </p:grpSpPr>
        <p:sp>
          <p:nvSpPr>
            <p:cNvPr id="7" name="TextBox 6"/>
            <p:cNvSpPr txBox="1"/>
            <p:nvPr/>
          </p:nvSpPr>
          <p:spPr>
            <a:xfrm>
              <a:off x="9383376" y="984599"/>
              <a:ext cx="1216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∆MPC = 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70082" y="742265"/>
              <a:ext cx="101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∆C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00068" y="1339761"/>
              <a:ext cx="101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∆Income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98015" y="1173066"/>
              <a:ext cx="1117571" cy="1171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5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 in Autonomous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59" y="1438188"/>
            <a:ext cx="4340988" cy="2899244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Whenever you see a </a:t>
            </a:r>
            <a:r>
              <a:rPr lang="en-AU" dirty="0">
                <a:solidFill>
                  <a:srgbClr val="00B0F0"/>
                </a:solidFill>
              </a:rPr>
              <a:t>change of autonomous consumption</a:t>
            </a:r>
            <a:r>
              <a:rPr lang="en-AU" dirty="0"/>
              <a:t>, you can visualize a </a:t>
            </a:r>
            <a:r>
              <a:rPr lang="en-AU" dirty="0">
                <a:solidFill>
                  <a:srgbClr val="00B0F0"/>
                </a:solidFill>
              </a:rPr>
              <a:t>shift up or down</a:t>
            </a:r>
            <a:r>
              <a:rPr lang="en-AU" dirty="0"/>
              <a:t> of the </a:t>
            </a:r>
            <a:r>
              <a:rPr lang="en-AU" dirty="0">
                <a:solidFill>
                  <a:srgbClr val="00B0F0"/>
                </a:solidFill>
              </a:rPr>
              <a:t>consumption function</a:t>
            </a:r>
            <a:r>
              <a:rPr lang="en-AU" dirty="0"/>
              <a:t>. </a:t>
            </a:r>
          </a:p>
          <a:p>
            <a:r>
              <a:rPr lang="en-AU" dirty="0"/>
              <a:t>Described another way, it is an increase in consumption at all levels of income. </a:t>
            </a:r>
          </a:p>
          <a:p>
            <a:r>
              <a:rPr lang="en-AU" b="1" dirty="0"/>
              <a:t>Increase autonomous consumption</a:t>
            </a:r>
            <a:r>
              <a:rPr lang="en-AU" dirty="0"/>
              <a:t> = shift up</a:t>
            </a:r>
          </a:p>
          <a:p>
            <a:r>
              <a:rPr lang="en-AU" b="1" dirty="0"/>
              <a:t>Decrease autonomous consumption </a:t>
            </a:r>
            <a:r>
              <a:rPr lang="en-AU" dirty="0"/>
              <a:t>= shift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06" y="1405971"/>
            <a:ext cx="7398294" cy="49207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010400" y="2976282"/>
            <a:ext cx="4141694" cy="19274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87453" y="2955805"/>
            <a:ext cx="13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C</a:t>
            </a:r>
            <a:r>
              <a:rPr lang="en-AU" sz="2400" baseline="-25000" dirty="0">
                <a:solidFill>
                  <a:srgbClr val="FF0000"/>
                </a:solidFill>
              </a:rPr>
              <a:t>a decrease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0718" y="241150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C</a:t>
            </a:r>
            <a:r>
              <a:rPr lang="en-AU" sz="2400" baseline="-25000" dirty="0">
                <a:solidFill>
                  <a:srgbClr val="0070C0"/>
                </a:solidFill>
              </a:rPr>
              <a:t>0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10400" y="1610737"/>
            <a:ext cx="4141694" cy="19274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87453" y="1532762"/>
            <a:ext cx="118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C</a:t>
            </a:r>
            <a:r>
              <a:rPr lang="en-AU" sz="2400" baseline="-25000" dirty="0">
                <a:solidFill>
                  <a:srgbClr val="FF0000"/>
                </a:solidFill>
              </a:rPr>
              <a:t>a increase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2535" y="5146885"/>
            <a:ext cx="388134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Change in autonomous shifts the consumption function up or down, representing higher consumption at all income levels.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986" y="4256333"/>
            <a:ext cx="381896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Reason for Changes in Autonomous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Expectations of Future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You can spend more now because you’ll soon have more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Wealth or Expectations of Wealth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Same reason as for income.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3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9" y="162857"/>
            <a:ext cx="9316926" cy="64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48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92" y="1597025"/>
            <a:ext cx="3971192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Draw a negative shift in autonomous consumption on a consumption function graph.</a:t>
            </a:r>
          </a:p>
          <a:p>
            <a:endParaRPr lang="en-AU" dirty="0"/>
          </a:p>
          <a:p>
            <a:r>
              <a:rPr lang="en-AU" dirty="0"/>
              <a:t>What could have caused this change?</a:t>
            </a:r>
          </a:p>
          <a:p>
            <a:r>
              <a:rPr lang="en-AU" dirty="0">
                <a:solidFill>
                  <a:srgbClr val="FF0000"/>
                </a:solidFill>
              </a:rPr>
              <a:t>Decrease in wealth or wealth expectations</a:t>
            </a:r>
          </a:p>
          <a:p>
            <a:r>
              <a:rPr lang="en-AU" dirty="0">
                <a:solidFill>
                  <a:srgbClr val="FF0000"/>
                </a:solidFill>
              </a:rPr>
              <a:t>Decrease in future Income Expectations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392" y="633118"/>
            <a:ext cx="483937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80371"/>
            <a:ext cx="10515600" cy="1325563"/>
          </a:xfrm>
        </p:spPr>
        <p:txBody>
          <a:bodyPr/>
          <a:lstStyle/>
          <a:p>
            <a:r>
              <a:rPr lang="en-AU" dirty="0"/>
              <a:t>Change in MPC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1443460"/>
            <a:ext cx="3955506" cy="2709440"/>
          </a:xfrm>
        </p:spPr>
        <p:txBody>
          <a:bodyPr>
            <a:normAutofit/>
          </a:bodyPr>
          <a:lstStyle/>
          <a:p>
            <a:r>
              <a:rPr lang="en-AU" dirty="0"/>
              <a:t>Change in MPC will change the slope.</a:t>
            </a:r>
          </a:p>
          <a:p>
            <a:r>
              <a:rPr lang="en-AU" b="1" dirty="0"/>
              <a:t>Increase MPC </a:t>
            </a:r>
            <a:r>
              <a:rPr lang="en-AU" dirty="0"/>
              <a:t>= more steep</a:t>
            </a:r>
          </a:p>
          <a:p>
            <a:r>
              <a:rPr lang="en-AU" b="1" dirty="0"/>
              <a:t>Decrease MPC </a:t>
            </a:r>
            <a:r>
              <a:rPr lang="en-AU" dirty="0"/>
              <a:t>= less steep</a:t>
            </a:r>
          </a:p>
          <a:p>
            <a:pPr lvl="1"/>
            <a:endParaRPr lang="en-AU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06" y="1405971"/>
            <a:ext cx="7398294" cy="492076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18159" y="1405971"/>
            <a:ext cx="4105836" cy="2861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0083" y="809369"/>
            <a:ext cx="156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C</a:t>
            </a:r>
            <a:r>
              <a:rPr lang="en-AU" sz="2400" baseline="-25000" dirty="0">
                <a:solidFill>
                  <a:srgbClr val="FF0000"/>
                </a:solidFill>
              </a:rPr>
              <a:t>MPC increase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7245" y="3316215"/>
            <a:ext cx="156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C</a:t>
            </a:r>
            <a:r>
              <a:rPr lang="en-AU" sz="2400" baseline="-25000" dirty="0">
                <a:solidFill>
                  <a:srgbClr val="FF0000"/>
                </a:solidFill>
              </a:rPr>
              <a:t>MPC decrease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018159" y="2931459"/>
            <a:ext cx="4335641" cy="1375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0318" y="4306800"/>
            <a:ext cx="36551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Change in the MPC could be caused by changes in:</a:t>
            </a:r>
          </a:p>
          <a:p>
            <a:pPr lvl="1"/>
            <a:r>
              <a:rPr lang="en-AU" sz="2000" dirty="0"/>
              <a:t>Consumer confidence</a:t>
            </a:r>
          </a:p>
          <a:p>
            <a:pPr lvl="1"/>
            <a:r>
              <a:rPr lang="en-AU" sz="2000" dirty="0"/>
              <a:t>Consumption tax rates</a:t>
            </a:r>
          </a:p>
          <a:p>
            <a:pPr lvl="1"/>
            <a:r>
              <a:rPr lang="en-AU" sz="2000" dirty="0"/>
              <a:t>	(tax paid when you buy goods and services)</a:t>
            </a:r>
          </a:p>
          <a:p>
            <a:pPr lvl="1"/>
            <a:r>
              <a:rPr lang="en-AU" sz="2000" dirty="0"/>
              <a:t>Attractiveness of imports</a:t>
            </a:r>
          </a:p>
        </p:txBody>
      </p:sp>
    </p:spTree>
    <p:extLst>
      <p:ext uri="{BB962C8B-B14F-4D97-AF65-F5344CB8AC3E}">
        <p14:creationId xmlns:p14="http://schemas.microsoft.com/office/powerpoint/2010/main" val="32495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Effect of Different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13" y="1690688"/>
            <a:ext cx="6255619" cy="4351338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A </a:t>
            </a:r>
            <a:r>
              <a:rPr lang="en-AU" dirty="0">
                <a:solidFill>
                  <a:srgbClr val="00B0F0"/>
                </a:solidFill>
              </a:rPr>
              <a:t>lump sum tax </a:t>
            </a:r>
            <a:r>
              <a:rPr lang="en-AU" dirty="0"/>
              <a:t>(which is a somewhat theoretical tax as it does not occur in the real world very often) is an amount that is paid and </a:t>
            </a:r>
            <a:r>
              <a:rPr lang="en-AU" dirty="0">
                <a:solidFill>
                  <a:srgbClr val="00B0F0"/>
                </a:solidFill>
              </a:rPr>
              <a:t>does not change with income or consumption</a:t>
            </a:r>
            <a:r>
              <a:rPr lang="en-AU" dirty="0"/>
              <a:t>. </a:t>
            </a:r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>
                <a:solidFill>
                  <a:srgbClr val="00B0F0"/>
                </a:solidFill>
              </a:rPr>
              <a:t>Every individual must pay $1000 tax</a:t>
            </a:r>
            <a:r>
              <a:rPr lang="en-AU" dirty="0"/>
              <a:t>. </a:t>
            </a:r>
          </a:p>
          <a:p>
            <a:pPr lvl="1"/>
            <a:r>
              <a:rPr lang="en-AU" dirty="0"/>
              <a:t>Because income does not affect the amount of tax paid in the case of a lump sum tax, the MPC will be unchanged.</a:t>
            </a:r>
          </a:p>
          <a:p>
            <a:pPr lvl="1"/>
            <a:r>
              <a:rPr lang="en-AU" dirty="0"/>
              <a:t>However it will affect the wealth of an individual and therefore affect a – autonomous consumption.</a:t>
            </a:r>
          </a:p>
          <a:p>
            <a:r>
              <a:rPr lang="en-AU" dirty="0"/>
              <a:t>Whenever you see a lump sum tax, you can assume that the </a:t>
            </a:r>
            <a:r>
              <a:rPr lang="en-AU" dirty="0">
                <a:solidFill>
                  <a:srgbClr val="00B0F0"/>
                </a:solidFill>
              </a:rPr>
              <a:t>slope of the consumption function will be unchanged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9094" y="406118"/>
          <a:ext cx="41153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668">
                  <a:extLst>
                    <a:ext uri="{9D8B030D-6E8A-4147-A177-3AD203B41FA5}">
                      <a16:colId xmlns:a16="http://schemas.microsoft.com/office/drawing/2014/main" val="2833746908"/>
                    </a:ext>
                  </a:extLst>
                </a:gridCol>
                <a:gridCol w="2057668">
                  <a:extLst>
                    <a:ext uri="{9D8B030D-6E8A-4147-A177-3AD203B41FA5}">
                      <a16:colId xmlns:a16="http://schemas.microsoft.com/office/drawing/2014/main" val="3653455704"/>
                    </a:ext>
                  </a:extLst>
                </a:gridCol>
              </a:tblGrid>
              <a:tr h="804117">
                <a:tc>
                  <a:txBody>
                    <a:bodyPr/>
                    <a:lstStyle/>
                    <a:p>
                      <a:r>
                        <a:rPr lang="en-AU" dirty="0"/>
                        <a:t>Tax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Effect</a:t>
                      </a:r>
                      <a:r>
                        <a:rPr lang="en-AU" baseline="0" dirty="0"/>
                        <a:t> on Consumption Function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37954"/>
                  </a:ext>
                </a:extLst>
              </a:tr>
              <a:tr h="804117">
                <a:tc>
                  <a:txBody>
                    <a:bodyPr/>
                    <a:lstStyle/>
                    <a:p>
                      <a:r>
                        <a:rPr lang="en-AU" dirty="0"/>
                        <a:t>Income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Affects Y</a:t>
                      </a:r>
                      <a:r>
                        <a:rPr lang="en-AU" baseline="-25000" dirty="0"/>
                        <a:t>D </a:t>
                      </a:r>
                      <a:r>
                        <a:rPr lang="en-AU" baseline="0" dirty="0"/>
                        <a:t>(people have less income to spend)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57156"/>
                  </a:ext>
                </a:extLst>
              </a:tr>
              <a:tr h="808091">
                <a:tc>
                  <a:txBody>
                    <a:bodyPr/>
                    <a:lstStyle/>
                    <a:p>
                      <a:r>
                        <a:rPr lang="en-AU" dirty="0"/>
                        <a:t>Consumption Tax (</a:t>
                      </a:r>
                      <a:r>
                        <a:rPr lang="en-AU" dirty="0" err="1"/>
                        <a:t>eg</a:t>
                      </a:r>
                      <a:r>
                        <a:rPr lang="en-AU" dirty="0"/>
                        <a:t>.</a:t>
                      </a:r>
                      <a:r>
                        <a:rPr lang="en-AU" baseline="0" dirty="0"/>
                        <a:t> Tax on food)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Affects MPC (purchases</a:t>
                      </a:r>
                      <a:r>
                        <a:rPr lang="en-AU" baseline="0" dirty="0"/>
                        <a:t> will be taxed)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90758"/>
                  </a:ext>
                </a:extLst>
              </a:tr>
              <a:tr h="804117">
                <a:tc>
                  <a:txBody>
                    <a:bodyPr/>
                    <a:lstStyle/>
                    <a:p>
                      <a:r>
                        <a:rPr lang="en-AU" dirty="0"/>
                        <a:t>Lump Sum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Doesn’t affect MPC,</a:t>
                      </a:r>
                      <a:r>
                        <a:rPr lang="en-AU" baseline="0" dirty="0"/>
                        <a:t> only ‘a’ (because it affects wealth)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1336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02" y="4200488"/>
            <a:ext cx="3549920" cy="2361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5145" y="5139891"/>
            <a:ext cx="211755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1400" dirty="0">
                <a:solidFill>
                  <a:srgbClr val="FF0000"/>
                </a:solidFill>
              </a:rPr>
              <a:t>Lump sum taxes don’t affect the MPC</a:t>
            </a:r>
          </a:p>
        </p:txBody>
      </p:sp>
    </p:spTree>
    <p:extLst>
      <p:ext uri="{BB962C8B-B14F-4D97-AF65-F5344CB8AC3E}">
        <p14:creationId xmlns:p14="http://schemas.microsoft.com/office/powerpoint/2010/main" val="6645777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024"/>
            <a:ext cx="4029635" cy="6212541"/>
          </a:xfrm>
        </p:spPr>
        <p:txBody>
          <a:bodyPr>
            <a:normAutofit/>
          </a:bodyPr>
          <a:lstStyle/>
          <a:p>
            <a:r>
              <a:rPr lang="en-AU" dirty="0"/>
              <a:t>Draw the effect of an increase in the MPC on the consumption function.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Autonomous consumption has decreased. What is the effect on the consumption function?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21" y="206188"/>
            <a:ext cx="4053643" cy="2849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21" y="3587412"/>
            <a:ext cx="4419600" cy="29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39" y="365126"/>
            <a:ext cx="5097087" cy="649028"/>
          </a:xfrm>
        </p:spPr>
        <p:txBody>
          <a:bodyPr>
            <a:normAutofit fontScale="90000"/>
          </a:bodyPr>
          <a:lstStyle/>
          <a:p>
            <a:r>
              <a:rPr lang="en-US" dirty="0"/>
              <a:t>Saving and Dissaving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60" y="1546167"/>
            <a:ext cx="4407525" cy="21202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can use a 45° degree line to show when we are saving and dissaving.</a:t>
            </a:r>
          </a:p>
          <a:p>
            <a:r>
              <a:rPr lang="en-US" dirty="0"/>
              <a:t>The 45° degree line shows when consumption and income are equal.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consumption is above the 45° line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dissaving</a:t>
            </a:r>
            <a:r>
              <a:rPr lang="en-US" dirty="0"/>
              <a:t> 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00B050"/>
                </a:solidFill>
              </a:rPr>
              <a:t>consumption is below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the 45° line</a:t>
            </a:r>
            <a:r>
              <a:rPr lang="en-US" dirty="0"/>
              <a:t> – </a:t>
            </a:r>
            <a:r>
              <a:rPr lang="en-US" dirty="0">
                <a:solidFill>
                  <a:srgbClr val="00B050"/>
                </a:solidFill>
              </a:rPr>
              <a:t>saving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95" y="1690688"/>
            <a:ext cx="6380146" cy="460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895" y="1728793"/>
            <a:ext cx="6380146" cy="4563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3026" y="401977"/>
            <a:ext cx="6096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One interesting conclusion: Low income people spend a higher percentage of their income than higher income individuals.</a:t>
            </a:r>
          </a:p>
          <a:p>
            <a:r>
              <a:rPr lang="en-US" dirty="0"/>
              <a:t>So if we want to use Fiscal policy to stimulate the economy it is often more effective to give money to lower income citizens.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4547" y="4427621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45°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4658" y="5535561"/>
            <a:ext cx="514227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Note: The fact that poorer people spend more and rich people save is one of the reasons why increasing social welfare has a positive effect on AD. It is assumed that poor people will be spending on essentials and not saving.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17" y="3827456"/>
            <a:ext cx="437488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Saving and the MPC</a:t>
            </a:r>
          </a:p>
          <a:p>
            <a:r>
              <a:rPr lang="en-AU" dirty="0"/>
              <a:t>Note that the amount of saving will decrease if the MPC is higher.</a:t>
            </a:r>
          </a:p>
          <a:p>
            <a:r>
              <a:rPr lang="en-AU" dirty="0"/>
              <a:t>Saving will increase if the MPC is lower.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153" y="5781782"/>
            <a:ext cx="50581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1200" dirty="0">
                <a:solidFill>
                  <a:srgbClr val="FF0000"/>
                </a:solidFill>
              </a:rPr>
              <a:t>Consumption below the 45 degree line - saving, showing that not all income is spent. </a:t>
            </a:r>
          </a:p>
          <a:p>
            <a:r>
              <a:rPr lang="en-AU" sz="1200" dirty="0">
                <a:solidFill>
                  <a:srgbClr val="FF0000"/>
                </a:solidFill>
              </a:rPr>
              <a:t>Consumption above the 45 degree line – dissaving (using up our savings)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0949" y="2236947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40660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27131" cy="4351338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The following consumption function shows: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/>
              <a:t>Saving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/>
              <a:t>Dissaving (using up old savings)</a:t>
            </a:r>
          </a:p>
          <a:p>
            <a:pPr marL="514350" indent="-514350">
              <a:buFont typeface="+mj-lt"/>
              <a:buAutoNum type="alphaUcPeriod"/>
            </a:pPr>
            <a:r>
              <a:rPr lang="en-AU" dirty="0"/>
              <a:t>Consumption = Income</a:t>
            </a:r>
          </a:p>
          <a:p>
            <a:endParaRPr lang="en-AU" dirty="0"/>
          </a:p>
          <a:p>
            <a:r>
              <a:rPr lang="en-AU" dirty="0"/>
              <a:t>Answer: </a:t>
            </a:r>
          </a:p>
          <a:p>
            <a:r>
              <a:rPr lang="en-AU" dirty="0">
                <a:solidFill>
                  <a:srgbClr val="FF0000"/>
                </a:solidFill>
              </a:rPr>
              <a:t>Saving (consumption is less than the 45 degree line.)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68" y="1388387"/>
            <a:ext cx="7398294" cy="49207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594231" y="1690688"/>
            <a:ext cx="3859823" cy="387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30562" y="5169877"/>
            <a:ext cx="15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45 degrees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82554" y="2251796"/>
            <a:ext cx="8792" cy="32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47385" y="2705157"/>
            <a:ext cx="87923" cy="117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9850319" y="2215716"/>
            <a:ext cx="87923" cy="117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Complete Module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042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62" y="365124"/>
            <a:ext cx="7973378" cy="49383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200" y="1615440"/>
            <a:ext cx="4292600" cy="4561523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This is really just a fancy way to say – consumption, C, has increased.</a:t>
            </a:r>
          </a:p>
          <a:p>
            <a:r>
              <a:rPr lang="en-AU" dirty="0">
                <a:solidFill>
                  <a:srgbClr val="FF0000"/>
                </a:solidFill>
              </a:rPr>
              <a:t>When spending increases there is a multiplier effect.</a:t>
            </a:r>
          </a:p>
          <a:p>
            <a:r>
              <a:rPr lang="en-AU" dirty="0">
                <a:solidFill>
                  <a:srgbClr val="FF0000"/>
                </a:solidFill>
              </a:rPr>
              <a:t>So this is just a typical multiplier question with confusing terminology.</a:t>
            </a:r>
          </a:p>
          <a:p>
            <a:r>
              <a:rPr lang="en-AU" dirty="0">
                <a:solidFill>
                  <a:srgbClr val="FF0000"/>
                </a:solidFill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11724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0523" cy="1325563"/>
          </a:xfrm>
        </p:spPr>
        <p:txBody>
          <a:bodyPr/>
          <a:lstStyle/>
          <a:p>
            <a:r>
              <a:rPr lang="en-US" dirty="0"/>
              <a:t>Marginal Propensity to Save (MPS)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82733" cy="227224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Marginal</a:t>
            </a:r>
            <a:r>
              <a:rPr lang="en-US" dirty="0"/>
              <a:t> = ‘the last dollar’</a:t>
            </a:r>
          </a:p>
          <a:p>
            <a:r>
              <a:rPr lang="en-US" b="1" dirty="0"/>
              <a:t>Propensity</a:t>
            </a:r>
            <a:r>
              <a:rPr lang="en-US" dirty="0"/>
              <a:t> = ‘what you usually do’</a:t>
            </a:r>
          </a:p>
          <a:p>
            <a:r>
              <a:rPr lang="en-US" b="1" dirty="0"/>
              <a:t>Save</a:t>
            </a:r>
            <a:r>
              <a:rPr lang="en-US" dirty="0"/>
              <a:t> = save</a:t>
            </a:r>
          </a:p>
          <a:p>
            <a:r>
              <a:rPr lang="en-US" dirty="0"/>
              <a:t>Therefore your </a:t>
            </a:r>
            <a:r>
              <a:rPr lang="en-US" dirty="0">
                <a:solidFill>
                  <a:srgbClr val="00B0F0"/>
                </a:solidFill>
              </a:rPr>
              <a:t>Marginal Propensity to Save </a:t>
            </a:r>
            <a:r>
              <a:rPr lang="en-US" dirty="0"/>
              <a:t>is the </a:t>
            </a:r>
            <a:r>
              <a:rPr lang="en-US" dirty="0">
                <a:solidFill>
                  <a:srgbClr val="00B0F0"/>
                </a:solidFill>
              </a:rPr>
              <a:t>proportion you save </a:t>
            </a:r>
            <a:r>
              <a:rPr lang="en-US" dirty="0"/>
              <a:t>(</a:t>
            </a:r>
            <a:r>
              <a:rPr lang="en-US" dirty="0">
                <a:solidFill>
                  <a:srgbClr val="00B0F0"/>
                </a:solidFill>
              </a:rPr>
              <a:t>MPS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03" y="248949"/>
            <a:ext cx="4107122" cy="2511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566" y="4232804"/>
            <a:ext cx="60960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000" b="1" dirty="0"/>
              <a:t>Example</a:t>
            </a:r>
          </a:p>
          <a:p>
            <a:r>
              <a:rPr lang="en-US" dirty="0"/>
              <a:t>If you spend $600 then you must save $400 dollars. (Remember we start with $1000.)</a:t>
            </a:r>
          </a:p>
          <a:p>
            <a:endParaRPr lang="en-US" dirty="0"/>
          </a:p>
          <a:p>
            <a:r>
              <a:rPr lang="en-US" dirty="0"/>
              <a:t>Marginal Propensity to Save = </a:t>
            </a:r>
          </a:p>
          <a:p>
            <a:r>
              <a:rPr lang="en-US" dirty="0"/>
              <a:t>MPS = $400/$1000 = 0.4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6215" y="3752781"/>
            <a:ext cx="4157459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>
                <a:solidFill>
                  <a:srgbClr val="FF0000"/>
                </a:solidFill>
              </a:rPr>
              <a:t>MPS (marginal propensity to save) is the amount that one saves of each extra dollar of income.</a:t>
            </a:r>
          </a:p>
          <a:p>
            <a:r>
              <a:rPr lang="en-AU" dirty="0">
                <a:solidFill>
                  <a:srgbClr val="FF0000"/>
                </a:solidFill>
              </a:rPr>
              <a:t>MPS = </a:t>
            </a:r>
            <a:r>
              <a:rPr lang="en-US" dirty="0">
                <a:solidFill>
                  <a:srgbClr val="FF0000"/>
                </a:solidFill>
              </a:rPr>
              <a:t>∆S / ∆Income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81614" y="5076306"/>
            <a:ext cx="2402224" cy="1257997"/>
            <a:chOff x="9383376" y="742265"/>
            <a:chExt cx="2402224" cy="1257997"/>
          </a:xfrm>
        </p:grpSpPr>
        <p:sp>
          <p:nvSpPr>
            <p:cNvPr id="8" name="TextBox 7"/>
            <p:cNvSpPr txBox="1"/>
            <p:nvPr/>
          </p:nvSpPr>
          <p:spPr>
            <a:xfrm>
              <a:off x="9383376" y="984599"/>
              <a:ext cx="1216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∆MPS = 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70082" y="742265"/>
              <a:ext cx="101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∆S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00068" y="1339761"/>
              <a:ext cx="101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∆Income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98015" y="1173066"/>
              <a:ext cx="1117571" cy="1171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7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 3 Progress Check Questions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4, 5, 6, 24</a:t>
            </a:r>
          </a:p>
          <a:p>
            <a:r>
              <a:rPr lang="en-AU" dirty="0"/>
              <a:t>Related to multipliers</a:t>
            </a:r>
          </a:p>
        </p:txBody>
      </p:sp>
    </p:spTree>
    <p:extLst>
      <p:ext uri="{BB962C8B-B14F-4D97-AF65-F5344CB8AC3E}">
        <p14:creationId xmlns:p14="http://schemas.microsoft.com/office/powerpoint/2010/main" val="13892355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Level Unit 3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012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Keynesian Aggregate Supply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1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0" y="1845577"/>
            <a:ext cx="5933355" cy="4331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While, nowadays we tend to split the AS curve into two curves, SRAS and LRAS, this was not always the case.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>
                <a:solidFill>
                  <a:srgbClr val="00B0F0"/>
                </a:solidFill>
              </a:rPr>
              <a:t>Classical economists</a:t>
            </a:r>
            <a:r>
              <a:rPr lang="en-US" sz="2600" dirty="0"/>
              <a:t> believed that the </a:t>
            </a:r>
            <a:r>
              <a:rPr lang="en-US" sz="2600" dirty="0">
                <a:solidFill>
                  <a:srgbClr val="00B0F0"/>
                </a:solidFill>
              </a:rPr>
              <a:t>aggregate supply curve is vertical</a:t>
            </a:r>
            <a:r>
              <a:rPr lang="en-US" sz="2600" dirty="0"/>
              <a:t>. 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The resources and technology of the economy would always determine output. 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It </a:t>
            </a:r>
            <a:r>
              <a:rPr lang="en-US" sz="2600" dirty="0">
                <a:solidFill>
                  <a:srgbClr val="00B0F0"/>
                </a:solidFill>
              </a:rPr>
              <a:t>assumes</a:t>
            </a:r>
            <a:r>
              <a:rPr lang="en-US" sz="2600" dirty="0"/>
              <a:t> that </a:t>
            </a:r>
            <a:r>
              <a:rPr lang="en-US" sz="2600" dirty="0">
                <a:solidFill>
                  <a:srgbClr val="00B0F0"/>
                </a:solidFill>
              </a:rPr>
              <a:t>wages and resource costs will adjust immediately </a:t>
            </a:r>
            <a:r>
              <a:rPr lang="en-US" sz="2600" dirty="0" err="1"/>
              <a:t>ie</a:t>
            </a:r>
            <a:r>
              <a:rPr lang="en-US" sz="2600" dirty="0"/>
              <a:t>. No sticky wages.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/>
              <a:t>As a result of this vertical shape, they also did not believe in fiscal policy. 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Because it would simply change the price level but not change output!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321" y="1583517"/>
            <a:ext cx="4020111" cy="282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7277" y="4844562"/>
            <a:ext cx="406204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>
                <a:solidFill>
                  <a:srgbClr val="FF0000"/>
                </a:solidFill>
              </a:rPr>
              <a:t>The classical aggregate supply curve is vertical.</a:t>
            </a:r>
          </a:p>
          <a:p>
            <a:r>
              <a:rPr lang="en-US" dirty="0">
                <a:solidFill>
                  <a:srgbClr val="FF0000"/>
                </a:solidFill>
              </a:rPr>
              <a:t>Classical economists assume that wages are always flexible (not sticky).</a:t>
            </a:r>
          </a:p>
        </p:txBody>
      </p:sp>
    </p:spTree>
    <p:extLst>
      <p:ext uri="{BB962C8B-B14F-4D97-AF65-F5344CB8AC3E}">
        <p14:creationId xmlns:p14="http://schemas.microsoft.com/office/powerpoint/2010/main" val="33168925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" y="-232171"/>
            <a:ext cx="10515600" cy="1325563"/>
          </a:xfrm>
        </p:spPr>
        <p:txBody>
          <a:bodyPr/>
          <a:lstStyle/>
          <a:p>
            <a:r>
              <a:rPr lang="en-AU" dirty="0"/>
              <a:t>Keynesian Aggregate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80" y="706757"/>
            <a:ext cx="4790440" cy="917575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Keynes was in </a:t>
            </a:r>
            <a:r>
              <a:rPr lang="en-AU" dirty="0" err="1"/>
              <a:t>favor</a:t>
            </a:r>
            <a:r>
              <a:rPr lang="en-AU" dirty="0"/>
              <a:t> of fiscal policy by governments when the economy went into recession.</a:t>
            </a:r>
          </a:p>
          <a:p>
            <a:r>
              <a:rPr lang="en-AU" dirty="0"/>
              <a:t>This was driven by his view on the Aggregate Supply Curve.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880" y="1624332"/>
            <a:ext cx="3373120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b="1" dirty="0"/>
              <a:t>Spare Capacity (Section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One of the reasons for this was that economy’s have ‘</a:t>
            </a:r>
            <a:r>
              <a:rPr lang="en-AU" sz="1400" dirty="0">
                <a:solidFill>
                  <a:srgbClr val="00B0F0"/>
                </a:solidFill>
              </a:rPr>
              <a:t>spare capacity</a:t>
            </a:r>
            <a:r>
              <a:rPr lang="en-AU" sz="1400" dirty="0"/>
              <a:t>’ when output falls to a certain level.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Spare capacity means that in a recession, </a:t>
            </a:r>
            <a:r>
              <a:rPr lang="en-AU" sz="1400" dirty="0">
                <a:solidFill>
                  <a:srgbClr val="00B0F0"/>
                </a:solidFill>
              </a:rPr>
              <a:t>many resources are idle</a:t>
            </a:r>
            <a:r>
              <a:rPr lang="en-AU" sz="1400" dirty="0"/>
              <a:t>, and the economy can increase output significantly if demand increases.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This results in the SRAS being very flat, over the range that would be associated with a recession. It is sometimes called the ‘</a:t>
            </a:r>
            <a:r>
              <a:rPr lang="en-AU" sz="1400" dirty="0">
                <a:solidFill>
                  <a:srgbClr val="00B0F0"/>
                </a:solidFill>
              </a:rPr>
              <a:t>Keynesian range</a:t>
            </a:r>
            <a:r>
              <a:rPr lang="en-AU" sz="1400" dirty="0"/>
              <a:t>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1742" y="5399548"/>
            <a:ext cx="3566160" cy="1292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b="1" dirty="0"/>
              <a:t>Scarcity (Section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As </a:t>
            </a:r>
            <a:r>
              <a:rPr lang="en-AU" sz="1200" dirty="0">
                <a:solidFill>
                  <a:srgbClr val="00B0F0"/>
                </a:solidFill>
              </a:rPr>
              <a:t>resources become more scarce</a:t>
            </a:r>
            <a:r>
              <a:rPr lang="en-AU" sz="1200" dirty="0"/>
              <a:t> this results in the </a:t>
            </a:r>
            <a:r>
              <a:rPr lang="en-AU" sz="1200" dirty="0">
                <a:solidFill>
                  <a:srgbClr val="00B0F0"/>
                </a:solidFill>
              </a:rPr>
              <a:t>AS being vertical </a:t>
            </a:r>
            <a:r>
              <a:rPr lang="en-AU" sz="1200" dirty="0"/>
              <a:t>in the positive output gap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This is the classical view of supply, so this section is sometimes called the ‘</a:t>
            </a:r>
            <a:r>
              <a:rPr lang="en-AU" sz="1200" dirty="0">
                <a:solidFill>
                  <a:srgbClr val="00B0F0"/>
                </a:solidFill>
              </a:rPr>
              <a:t>classical range</a:t>
            </a:r>
            <a:r>
              <a:rPr lang="en-AU" sz="1200" dirty="0"/>
              <a:t>’.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126" y="4678844"/>
            <a:ext cx="399288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Intermediate Range (Section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Over this range resources are becoming more scarce, but the </a:t>
            </a:r>
            <a:r>
              <a:rPr lang="en-AU" dirty="0">
                <a:solidFill>
                  <a:srgbClr val="00B0F0"/>
                </a:solidFill>
              </a:rPr>
              <a:t>sticky wages still create an upward slope</a:t>
            </a:r>
            <a:r>
              <a:rPr lang="en-A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This is the typical range that we see when we study the SRAS in our modern model.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08" y="2230594"/>
            <a:ext cx="1505384" cy="1109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59" y="2251420"/>
            <a:ext cx="1426215" cy="1046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06" y="5474153"/>
            <a:ext cx="1576136" cy="1113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4053" y="5694507"/>
            <a:ext cx="1743979" cy="12567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96685" y="61278"/>
            <a:ext cx="3015761" cy="12772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1100" dirty="0">
                <a:solidFill>
                  <a:srgbClr val="FF0000"/>
                </a:solidFill>
              </a:rPr>
              <a:t>The Keynesian AS curve has 3 sections.</a:t>
            </a:r>
          </a:p>
          <a:p>
            <a:r>
              <a:rPr lang="en-US" sz="1100" dirty="0">
                <a:solidFill>
                  <a:srgbClr val="FF0000"/>
                </a:solidFill>
              </a:rPr>
              <a:t>Flat part = Keynesian range = many idle resources</a:t>
            </a:r>
          </a:p>
          <a:p>
            <a:r>
              <a:rPr lang="en-US" sz="1100" dirty="0">
                <a:solidFill>
                  <a:srgbClr val="FF0000"/>
                </a:solidFill>
              </a:rPr>
              <a:t>Upward sloping = intermediate range = some scarcity</a:t>
            </a:r>
          </a:p>
          <a:p>
            <a:r>
              <a:rPr lang="en-US" sz="1100" dirty="0">
                <a:solidFill>
                  <a:srgbClr val="FF0000"/>
                </a:solidFill>
              </a:rPr>
              <a:t>Vertical part = scarcity, can’t produce beyond this point.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20" y="1424211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99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894" y="448710"/>
            <a:ext cx="5186082" cy="1562970"/>
          </a:xfrm>
        </p:spPr>
        <p:txBody>
          <a:bodyPr/>
          <a:lstStyle/>
          <a:p>
            <a:r>
              <a:rPr lang="en-AU" dirty="0"/>
              <a:t>Draw the Keynesian Aggregate Supply Curve.</a:t>
            </a:r>
          </a:p>
          <a:p>
            <a:r>
              <a:rPr lang="en-AU" dirty="0"/>
              <a:t>Label the three sections.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055" y="254470"/>
            <a:ext cx="5186082" cy="190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Draw the Classical Aggregate Supply Curve.</a:t>
            </a:r>
          </a:p>
          <a:p>
            <a:r>
              <a:rPr lang="en-AU" dirty="0"/>
              <a:t>What assumptions does the classical supply curve have?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37" y="2327305"/>
            <a:ext cx="4020111" cy="2829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227" y="5156625"/>
            <a:ext cx="447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Completely flexible wages. Output will always be at the same level.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90" y="2131481"/>
            <a:ext cx="5570513" cy="36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8262" y="3715953"/>
            <a:ext cx="155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Spare capacity range – idle 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3956" y="3433047"/>
            <a:ext cx="103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Intermediate Range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8698" y="2481859"/>
            <a:ext cx="155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Scarcity – all resources being used</a:t>
            </a:r>
          </a:p>
        </p:txBody>
      </p:sp>
    </p:spTree>
    <p:extLst>
      <p:ext uri="{BB962C8B-B14F-4D97-AF65-F5344CB8AC3E}">
        <p14:creationId xmlns:p14="http://schemas.microsoft.com/office/powerpoint/2010/main" val="11298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Policy and the Keynesian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520825"/>
            <a:ext cx="4431323" cy="4656138"/>
          </a:xfrm>
        </p:spPr>
        <p:txBody>
          <a:bodyPr/>
          <a:lstStyle/>
          <a:p>
            <a:r>
              <a:rPr lang="en-US" dirty="0"/>
              <a:t>If we assume the Keynesian supply curve, we can see that </a:t>
            </a:r>
            <a:r>
              <a:rPr lang="en-US" dirty="0">
                <a:solidFill>
                  <a:srgbClr val="00B0F0"/>
                </a:solidFill>
              </a:rPr>
              <a:t>when AD is low</a:t>
            </a:r>
            <a:r>
              <a:rPr lang="en-US" dirty="0"/>
              <a:t>, the economy will likely enter a recession.</a:t>
            </a:r>
          </a:p>
          <a:p>
            <a:r>
              <a:rPr lang="en-US" dirty="0"/>
              <a:t>Therefore, </a:t>
            </a:r>
            <a:r>
              <a:rPr lang="en-US" dirty="0">
                <a:solidFill>
                  <a:srgbClr val="00B0F0"/>
                </a:solidFill>
              </a:rPr>
              <a:t>expansionary fiscal policy will be very effective</a:t>
            </a:r>
            <a:r>
              <a:rPr lang="en-US" dirty="0"/>
              <a:t> if we are in the horizontal part of the AS curve.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883" y="1520825"/>
            <a:ext cx="6346323" cy="400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8151" y="5587344"/>
            <a:ext cx="527538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>
                <a:solidFill>
                  <a:srgbClr val="FF0000"/>
                </a:solidFill>
              </a:rPr>
              <a:t>If we are on the flat part of the Keynesian supply curve, expansionary fiscal policy will be very effective. </a:t>
            </a:r>
          </a:p>
        </p:txBody>
      </p:sp>
    </p:spTree>
    <p:extLst>
      <p:ext uri="{BB962C8B-B14F-4D97-AF65-F5344CB8AC3E}">
        <p14:creationId xmlns:p14="http://schemas.microsoft.com/office/powerpoint/2010/main" val="7183274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6624" cy="4351338"/>
          </a:xfrm>
        </p:spPr>
        <p:txBody>
          <a:bodyPr/>
          <a:lstStyle/>
          <a:p>
            <a:r>
              <a:rPr lang="en-US" dirty="0"/>
              <a:t>What section of the Keynesian AS curve will see the most efficient expansionary fiscal policy?</a:t>
            </a:r>
          </a:p>
          <a:p>
            <a:r>
              <a:rPr lang="en-US" dirty="0">
                <a:solidFill>
                  <a:srgbClr val="FF0000"/>
                </a:solidFill>
              </a:rPr>
              <a:t>The flat part of the curve </a:t>
            </a:r>
            <a:r>
              <a:rPr lang="en-US" dirty="0" err="1">
                <a:solidFill>
                  <a:srgbClr val="FF0000"/>
                </a:solidFill>
              </a:rPr>
              <a:t>ie</a:t>
            </a:r>
            <a:r>
              <a:rPr lang="en-US" dirty="0">
                <a:solidFill>
                  <a:srgbClr val="FF0000"/>
                </a:solidFill>
              </a:rPr>
              <a:t>. Spare capacity. </a:t>
            </a:r>
          </a:p>
          <a:p>
            <a:r>
              <a:rPr lang="en-US" dirty="0"/>
              <a:t>Which section of the Keynesian AS curve will see a purely inflationary effect from expansionary fiscal policy?</a:t>
            </a:r>
          </a:p>
          <a:p>
            <a:r>
              <a:rPr lang="en-US" dirty="0">
                <a:solidFill>
                  <a:srgbClr val="FF0000"/>
                </a:solidFill>
              </a:rPr>
              <a:t>The vertical part of the curve where we are reaching a point of scarcity.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4" y="2958630"/>
            <a:ext cx="4007224" cy="27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AS Curve vs Keynesian AS Curve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20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/>
              <a:t>Classical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Classical economics came before Keynesian economics </a:t>
            </a:r>
          </a:p>
          <a:p>
            <a:r>
              <a:rPr lang="en-US" sz="4000" dirty="0"/>
              <a:t>Assumes always flexible wages, no sticky wages</a:t>
            </a:r>
          </a:p>
          <a:p>
            <a:r>
              <a:rPr lang="en-US" sz="4000" dirty="0"/>
              <a:t>Changes in AD will have no effect on output</a:t>
            </a:r>
          </a:p>
          <a:p>
            <a:r>
              <a:rPr lang="en-US" sz="4000" dirty="0"/>
              <a:t>The economy immediately adjusts to stay at long run output level, Y</a:t>
            </a:r>
            <a:r>
              <a:rPr lang="en-US" sz="4000" baseline="-25000" dirty="0"/>
              <a:t>P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52012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/>
              <a:t>Keynesian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Keynesian economics </a:t>
            </a:r>
            <a:r>
              <a:rPr lang="en-US" dirty="0">
                <a:solidFill>
                  <a:srgbClr val="00B0F0"/>
                </a:solidFill>
              </a:rPr>
              <a:t>emerged after the Great Depression </a:t>
            </a:r>
            <a:r>
              <a:rPr lang="en-US" dirty="0"/>
              <a:t>which started in 1929. Has 3 sections</a:t>
            </a:r>
          </a:p>
          <a:p>
            <a:r>
              <a:rPr lang="en-US" dirty="0"/>
              <a:t>The flat section is caused by sticky wages and the fact that the economy has spare capacity where not all resources are being used</a:t>
            </a:r>
          </a:p>
          <a:p>
            <a:r>
              <a:rPr lang="en-US" dirty="0"/>
              <a:t>Changes in AD, such as expansionary fiscal policy will have great effect when the economy is in a recession.</a:t>
            </a:r>
          </a:p>
          <a:p>
            <a:r>
              <a:rPr lang="en-US" dirty="0"/>
              <a:t>The economy can often be producing below Y</a:t>
            </a:r>
            <a:r>
              <a:rPr lang="en-US" baseline="-25000" dirty="0"/>
              <a:t>P</a:t>
            </a:r>
            <a:r>
              <a:rPr lang="en-US" dirty="0"/>
              <a:t> and may take a long time to adjust</a:t>
            </a:r>
          </a:p>
          <a:p>
            <a:pPr lvl="1"/>
            <a:r>
              <a:rPr lang="en-US" dirty="0"/>
              <a:t>John Maynard Keynes famously quipped “In the long run we’re all dead.”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837" y="2147582"/>
            <a:ext cx="3940906" cy="2597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86" y="2147582"/>
            <a:ext cx="4020111" cy="25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9600" dirty="0"/>
              <a:t>End of Unit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8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and 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Note that the two always sum to 1.  </a:t>
            </a:r>
            <a:r>
              <a:rPr lang="en-US" sz="3500" b="1" dirty="0"/>
              <a:t>MPC + MPS = 1</a:t>
            </a:r>
          </a:p>
          <a:p>
            <a:endParaRPr lang="en-US" dirty="0"/>
          </a:p>
          <a:p>
            <a:r>
              <a:rPr lang="en-US" dirty="0"/>
              <a:t>In our example:</a:t>
            </a:r>
          </a:p>
          <a:p>
            <a:r>
              <a:rPr lang="en-US" dirty="0"/>
              <a:t>MPC = 600/1000 = </a:t>
            </a:r>
            <a:r>
              <a:rPr lang="en-US" dirty="0">
                <a:solidFill>
                  <a:srgbClr val="00B0F0"/>
                </a:solidFill>
              </a:rPr>
              <a:t>0.6</a:t>
            </a:r>
          </a:p>
          <a:p>
            <a:r>
              <a:rPr lang="en-US" dirty="0"/>
              <a:t>MPS = 400/1000 = </a:t>
            </a:r>
            <a:r>
              <a:rPr lang="en-US" dirty="0">
                <a:solidFill>
                  <a:srgbClr val="00B050"/>
                </a:solidFill>
              </a:rPr>
              <a:t>0.4</a:t>
            </a:r>
          </a:p>
          <a:p>
            <a:r>
              <a:rPr lang="en-US" dirty="0"/>
              <a:t>MPC + MPS = </a:t>
            </a:r>
            <a:r>
              <a:rPr lang="en-US" dirty="0">
                <a:solidFill>
                  <a:srgbClr val="00B0F0"/>
                </a:solidFill>
              </a:rPr>
              <a:t>0.6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0.4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b="1" dirty="0"/>
              <a:t>MPS = 1 - MPC</a:t>
            </a:r>
          </a:p>
          <a:p>
            <a:r>
              <a:rPr lang="en-US" dirty="0"/>
              <a:t>So if we already have the MPC for example, we can find the MPS very easily. </a:t>
            </a:r>
            <a:r>
              <a:rPr lang="en-US" dirty="0" err="1"/>
              <a:t>Eg</a:t>
            </a:r>
            <a:r>
              <a:rPr lang="en-US" dirty="0"/>
              <a:t>. if the MPC = 0.8 (we spend 80% of our money) then MPS = 1-0.8=0.2 (we save 20% of our money)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754" y="3050931"/>
            <a:ext cx="42027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Note: This is because we assume that we can only do two things – spend and save.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8958" y="230188"/>
            <a:ext cx="2743489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AU" sz="2400" dirty="0">
                <a:solidFill>
                  <a:srgbClr val="FF0000"/>
                </a:solidFill>
              </a:rPr>
              <a:t>MPC + MPS = 1</a:t>
            </a:r>
          </a:p>
          <a:p>
            <a:r>
              <a:rPr lang="en-AU" sz="2400" dirty="0">
                <a:solidFill>
                  <a:srgbClr val="FF0000"/>
                </a:solidFill>
              </a:rPr>
              <a:t>MPS = 1-MPC</a:t>
            </a:r>
          </a:p>
        </p:txBody>
      </p:sp>
    </p:spTree>
    <p:extLst>
      <p:ext uri="{BB962C8B-B14F-4D97-AF65-F5344CB8AC3E}">
        <p14:creationId xmlns:p14="http://schemas.microsoft.com/office/powerpoint/2010/main" val="10199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Revision Sheets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Unit 3 Study Guide</a:t>
            </a:r>
          </a:p>
          <a:p>
            <a:r>
              <a:rPr lang="en-AU" dirty="0"/>
              <a:t>Unit 3 Practice</a:t>
            </a:r>
          </a:p>
          <a:p>
            <a:r>
              <a:rPr lang="en-AU" dirty="0"/>
              <a:t>AP Progress Check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376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 3 Quiz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85" y="1517894"/>
            <a:ext cx="5703277" cy="492686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3.1 Aggregate Demand (AD) </a:t>
            </a:r>
            <a:r>
              <a:rPr lang="en-US" dirty="0">
                <a:solidFill>
                  <a:srgbClr val="FF0000"/>
                </a:solidFill>
              </a:rPr>
              <a:t>Module 17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3.2 Multipliers </a:t>
            </a:r>
            <a:r>
              <a:rPr lang="en-US" dirty="0">
                <a:solidFill>
                  <a:srgbClr val="FF0000"/>
                </a:solidFill>
              </a:rPr>
              <a:t>Module 21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3.3 Short-Run Aggregate Supply (SRAS) </a:t>
            </a:r>
            <a:r>
              <a:rPr lang="en-US" dirty="0">
                <a:solidFill>
                  <a:srgbClr val="FF0000"/>
                </a:solidFill>
              </a:rPr>
              <a:t>Module 18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3.4 Long-Run Aggregate Supply (LRAS) </a:t>
            </a:r>
            <a:r>
              <a:rPr lang="en-US" dirty="0">
                <a:solidFill>
                  <a:srgbClr val="FF0000"/>
                </a:solidFill>
              </a:rPr>
              <a:t>Module 18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3.5 Equilibrium in the Aggregate Demand–Aggregate Supply (AD–AS) Model </a:t>
            </a:r>
            <a:r>
              <a:rPr lang="en-US" dirty="0">
                <a:solidFill>
                  <a:srgbClr val="FF0000"/>
                </a:solidFill>
              </a:rPr>
              <a:t>Module 19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3.6 Changes in the AD–AS Model in the Short Run </a:t>
            </a:r>
            <a:r>
              <a:rPr lang="en-US" dirty="0">
                <a:solidFill>
                  <a:srgbClr val="FF0000"/>
                </a:solidFill>
              </a:rPr>
              <a:t>Module 19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3.7 Long-Run Self-Adjustment </a:t>
            </a:r>
            <a:r>
              <a:rPr lang="en-US" dirty="0">
                <a:solidFill>
                  <a:srgbClr val="FF0000"/>
                </a:solidFill>
              </a:rPr>
              <a:t>Module 18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3.8 Fiscal Policy </a:t>
            </a:r>
            <a:r>
              <a:rPr lang="en-US" dirty="0">
                <a:solidFill>
                  <a:srgbClr val="FF0000"/>
                </a:solidFill>
              </a:rPr>
              <a:t>Module 20 Module 21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US" dirty="0"/>
              <a:t>3.9 Automatic Stabilizers </a:t>
            </a:r>
            <a:r>
              <a:rPr lang="en-US" dirty="0">
                <a:solidFill>
                  <a:srgbClr val="FF0000"/>
                </a:solidFill>
              </a:rPr>
              <a:t>Module 21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0608" y="267653"/>
            <a:ext cx="5020407" cy="572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Key Skills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dirty="0"/>
              <a:t>AD/AS Graph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Able to draw and interpret the graph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/>
              <a:t>Unemployment, Inflation, Stagflation, PPC, Business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Changing Equilibrium, Output Gaps, Full Employment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dirty="0"/>
              <a:t>Long Run Self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Be able to draw long run self adjustment in a negative output gap and positive output gap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dirty="0"/>
              <a:t>Fiscal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Expansionary – fight recession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Contractionary – fight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Automatic Stabilizers vs Discretionary Fiscal Policy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dirty="0"/>
              <a:t>Multiplier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Be able to calculate the multiplier and the ∆GDP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Tax Multiplier vs Spending Multiplier</a:t>
            </a:r>
          </a:p>
        </p:txBody>
      </p:sp>
    </p:spTree>
    <p:extLst>
      <p:ext uri="{BB962C8B-B14F-4D97-AF65-F5344CB8AC3E}">
        <p14:creationId xmlns:p14="http://schemas.microsoft.com/office/powerpoint/2010/main" val="16008019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– Unit 1 - 3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6842</Words>
  <Application>Microsoft Macintosh PowerPoint</Application>
  <PresentationFormat>Widescreen</PresentationFormat>
  <Paragraphs>787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Century</vt:lpstr>
      <vt:lpstr>Script MT Bold</vt:lpstr>
      <vt:lpstr>Wingdings</vt:lpstr>
      <vt:lpstr>Office Theme</vt:lpstr>
      <vt:lpstr>Week 13 AP Macroeconomics</vt:lpstr>
      <vt:lpstr>The Spending Multiplier</vt:lpstr>
      <vt:lpstr>Fiscal Policy and the Multiplier</vt:lpstr>
      <vt:lpstr>PowerPoint Presentation</vt:lpstr>
      <vt:lpstr>You worked last month and got paid 1000 dollars. </vt:lpstr>
      <vt:lpstr>People’s Spending Habits Vary</vt:lpstr>
      <vt:lpstr>Marginal Propensity to Consume (MPC)</vt:lpstr>
      <vt:lpstr>Marginal Propensity to Save (MPS)</vt:lpstr>
      <vt:lpstr>MPC and MPS</vt:lpstr>
      <vt:lpstr>PowerPoint Presentation</vt:lpstr>
      <vt:lpstr>Quick Revision</vt:lpstr>
      <vt:lpstr>Disposable Income</vt:lpstr>
      <vt:lpstr>PowerPoint Presentation</vt:lpstr>
      <vt:lpstr>Multipliers</vt:lpstr>
      <vt:lpstr>Spending = Income = Spending etc.</vt:lpstr>
      <vt:lpstr>How Spending Multiplies Example</vt:lpstr>
      <vt:lpstr>Adding the total amount of spending.</vt:lpstr>
      <vt:lpstr>Mathematically</vt:lpstr>
      <vt:lpstr>The Multiplier Formula Conclusion</vt:lpstr>
      <vt:lpstr>PowerPoint Presentation</vt:lpstr>
      <vt:lpstr>Multiplier Size</vt:lpstr>
      <vt:lpstr>PowerPoint Presentation</vt:lpstr>
      <vt:lpstr>Multiplier – Effect on AD</vt:lpstr>
      <vt:lpstr>Spending Multiplier Effects</vt:lpstr>
      <vt:lpstr>PowerPoint Presentation</vt:lpstr>
      <vt:lpstr>Multiplier Formulas</vt:lpstr>
      <vt:lpstr>Questions</vt:lpstr>
      <vt:lpstr>PowerPoint Presentation</vt:lpstr>
      <vt:lpstr>PowerPoint Presentation</vt:lpstr>
      <vt:lpstr>Simplifying Terms in Questions</vt:lpstr>
      <vt:lpstr>PowerPoint Presentation</vt:lpstr>
      <vt:lpstr>Multiplier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Multipliers</vt:lpstr>
      <vt:lpstr>Effect of Government Spending</vt:lpstr>
      <vt:lpstr>Government Spending Multiplier</vt:lpstr>
      <vt:lpstr>PowerPoint Presentation</vt:lpstr>
      <vt:lpstr>Government Tax Multiplier</vt:lpstr>
      <vt:lpstr>PowerPoint Presentation</vt:lpstr>
      <vt:lpstr>Government Multipliers</vt:lpstr>
      <vt:lpstr>Example – When Government Spending and Tax are equal</vt:lpstr>
      <vt:lpstr>PowerPoint Presentation</vt:lpstr>
      <vt:lpstr>PowerPoint Presentation</vt:lpstr>
      <vt:lpstr>PowerPoint Presentation</vt:lpstr>
      <vt:lpstr>Transfer Payment Multiplier</vt:lpstr>
      <vt:lpstr>PowerPoint Presentation</vt:lpstr>
      <vt:lpstr>PowerPoint Presentation</vt:lpstr>
      <vt:lpstr>Multiplier Equations Summary</vt:lpstr>
      <vt:lpstr>Bonus: The Full Multiplier</vt:lpstr>
      <vt:lpstr>The Full Model Multiplier</vt:lpstr>
      <vt:lpstr>Simplified vs Full Circular Flow Model</vt:lpstr>
      <vt:lpstr>PowerPoint Presentation</vt:lpstr>
      <vt:lpstr>PowerPoint Presentation</vt:lpstr>
      <vt:lpstr>Alternate Multiplier Summary</vt:lpstr>
      <vt:lpstr>Finish Module 21</vt:lpstr>
      <vt:lpstr>PowerPoint Presentation</vt:lpstr>
      <vt:lpstr>PowerPoint Presentation</vt:lpstr>
      <vt:lpstr>Module 21</vt:lpstr>
      <vt:lpstr>PowerPoint Presentation</vt:lpstr>
      <vt:lpstr>Consumption Function</vt:lpstr>
      <vt:lpstr>What does the consumption function show?</vt:lpstr>
      <vt:lpstr>Autonomous Consumption</vt:lpstr>
      <vt:lpstr>PowerPoint Presentation</vt:lpstr>
      <vt:lpstr>Change in Autonomous Consumption</vt:lpstr>
      <vt:lpstr>PowerPoint Presentation</vt:lpstr>
      <vt:lpstr>PowerPoint Presentation</vt:lpstr>
      <vt:lpstr>Change in MPC</vt:lpstr>
      <vt:lpstr>Effect of Different Taxes</vt:lpstr>
      <vt:lpstr>PowerPoint Presentation</vt:lpstr>
      <vt:lpstr>Saving and Dissaving</vt:lpstr>
      <vt:lpstr>PowerPoint Presentation</vt:lpstr>
      <vt:lpstr>Complete Module 16</vt:lpstr>
      <vt:lpstr>PowerPoint Presentation</vt:lpstr>
      <vt:lpstr>Unit 3 Progress Check Questions to finish</vt:lpstr>
      <vt:lpstr>A Level Unit 3 Questions</vt:lpstr>
      <vt:lpstr>Classical vs Keynesian Aggregate Supply</vt:lpstr>
      <vt:lpstr>Classical AS Curve</vt:lpstr>
      <vt:lpstr>Keynesian Aggregate Supply Curve</vt:lpstr>
      <vt:lpstr>PowerPoint Presentation</vt:lpstr>
      <vt:lpstr>Fiscal Policy and the Keynesian Supply Curve</vt:lpstr>
      <vt:lpstr>PowerPoint Presentation</vt:lpstr>
      <vt:lpstr>Classical AS Curve vs Keynesian AS Curve Summary</vt:lpstr>
      <vt:lpstr>End of Unit 3</vt:lpstr>
      <vt:lpstr>Revision Sheets</vt:lpstr>
      <vt:lpstr>Unit 3 Quiz Coverage</vt:lpstr>
      <vt:lpstr>Quiz – Unit 1 - 3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13 AP Macroeconomics</dc:title>
  <dc:creator>David Ryan</dc:creator>
  <cp:lastModifiedBy>Microsoft Office User</cp:lastModifiedBy>
  <cp:revision>73</cp:revision>
  <dcterms:created xsi:type="dcterms:W3CDTF">2021-08-15T10:14:31Z</dcterms:created>
  <dcterms:modified xsi:type="dcterms:W3CDTF">2025-12-04T11:35:41Z</dcterms:modified>
</cp:coreProperties>
</file>